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4"/>
  </p:sldMasterIdLst>
  <p:notesMasterIdLst>
    <p:notesMasterId r:id="rId15"/>
  </p:notesMasterIdLst>
  <p:sldIdLst>
    <p:sldId id="667" r:id="rId5"/>
    <p:sldId id="660" r:id="rId6"/>
    <p:sldId id="653" r:id="rId7"/>
    <p:sldId id="665" r:id="rId8"/>
    <p:sldId id="654" r:id="rId9"/>
    <p:sldId id="657" r:id="rId10"/>
    <p:sldId id="661" r:id="rId11"/>
    <p:sldId id="575" r:id="rId12"/>
    <p:sldId id="662" r:id="rId13"/>
    <p:sldId id="6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lly Fremes" initials="MF" lastIdx="2" clrIdx="0">
    <p:extLst>
      <p:ext uri="{19B8F6BF-5375-455C-9EA6-DF929625EA0E}">
        <p15:presenceInfo xmlns:p15="http://schemas.microsoft.com/office/powerpoint/2012/main" userId="S::molly.fremes@guelph.ca::a7dbb896-aca4-465b-ba87-92b729ce22a0" providerId="AD"/>
      </p:ext>
    </p:extLst>
  </p:cmAuthor>
  <p:cmAuthor id="2" name="David Messer" initials="DM" lastIdx="8" clrIdx="1">
    <p:extLst>
      <p:ext uri="{19B8F6BF-5375-455C-9EA6-DF929625EA0E}">
        <p15:presenceInfo xmlns:p15="http://schemas.microsoft.com/office/powerpoint/2012/main" userId="S::david.messer@guelph.ca::7c0061ce-744d-4251-ae63-67842cce4106" providerId="AD"/>
      </p:ext>
    </p:extLst>
  </p:cmAuthor>
  <p:cmAuthor id="3" name="Andrew Telfer" initials="AT" lastIdx="1" clrIdx="2">
    <p:extLst>
      <p:ext uri="{19B8F6BF-5375-455C-9EA6-DF929625EA0E}">
        <p15:presenceInfo xmlns:p15="http://schemas.microsoft.com/office/powerpoint/2012/main" userId="S::Andrew.Telfer@guelph.ca::cb0cb415-d545-4aaa-bb15-d246dac8cd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F8F"/>
    <a:srgbClr val="0A9CBB"/>
    <a:srgbClr val="43AD48"/>
    <a:srgbClr val="D5A60F"/>
    <a:srgbClr val="DE176F"/>
    <a:srgbClr val="8E64AB"/>
    <a:srgbClr val="E5ECFF"/>
    <a:srgbClr val="E0F1F2"/>
    <a:srgbClr val="C5CFD9"/>
    <a:srgbClr val="007B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94712" autoAdjust="0"/>
  </p:normalViewPr>
  <p:slideViewPr>
    <p:cSldViewPr snapToGrid="0">
      <p:cViewPr varScale="1">
        <p:scale>
          <a:sx n="108" d="100"/>
          <a:sy n="108" d="100"/>
        </p:scale>
        <p:origin x="654" y="10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63DDC-42BA-4845-ACE9-878A4D767C07}" type="datetimeFigureOut">
              <a:rPr lang="en-US" smtClean="0"/>
              <a:t>2/28/2023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DFD66-C927-4779-B471-CBC1D2A7CED6}" type="slidenum">
              <a:rPr lang="en-US" smtClean="0"/>
              <a:t>‹#›</a:t>
            </a:fld>
            <a:endParaRPr lang="en-US" dirty="0"/>
          </a:p>
        </p:txBody>
      </p:sp>
    </p:spTree>
    <p:extLst>
      <p:ext uri="{BB962C8B-B14F-4D97-AF65-F5344CB8AC3E}">
        <p14:creationId xmlns:p14="http://schemas.microsoft.com/office/powerpoint/2010/main" val="266830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CDFD66-C927-4779-B471-CBC1D2A7CED6}" type="slidenum">
              <a:rPr lang="en-US" smtClean="0"/>
              <a:t>2</a:t>
            </a:fld>
            <a:endParaRPr lang="en-US" dirty="0"/>
          </a:p>
        </p:txBody>
      </p:sp>
    </p:spTree>
    <p:extLst>
      <p:ext uri="{BB962C8B-B14F-4D97-AF65-F5344CB8AC3E}">
        <p14:creationId xmlns:p14="http://schemas.microsoft.com/office/powerpoint/2010/main" val="201516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CDFD66-C927-4779-B471-CBC1D2A7CED6}" type="slidenum">
              <a:rPr lang="en-US" smtClean="0"/>
              <a:t>4</a:t>
            </a:fld>
            <a:endParaRPr lang="en-US" dirty="0"/>
          </a:p>
        </p:txBody>
      </p:sp>
    </p:spTree>
    <p:extLst>
      <p:ext uri="{BB962C8B-B14F-4D97-AF65-F5344CB8AC3E}">
        <p14:creationId xmlns:p14="http://schemas.microsoft.com/office/powerpoint/2010/main" val="1538708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CDFD66-C927-4779-B471-CBC1D2A7CED6}" type="slidenum">
              <a:rPr lang="en-US" smtClean="0"/>
              <a:t>6</a:t>
            </a:fld>
            <a:endParaRPr lang="en-US" dirty="0"/>
          </a:p>
        </p:txBody>
      </p:sp>
    </p:spTree>
    <p:extLst>
      <p:ext uri="{BB962C8B-B14F-4D97-AF65-F5344CB8AC3E}">
        <p14:creationId xmlns:p14="http://schemas.microsoft.com/office/powerpoint/2010/main" val="217577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CDFD66-C927-4779-B471-CBC1D2A7CED6}" type="slidenum">
              <a:rPr lang="en-US" smtClean="0"/>
              <a:t>7</a:t>
            </a:fld>
            <a:endParaRPr lang="en-US" dirty="0"/>
          </a:p>
        </p:txBody>
      </p:sp>
    </p:spTree>
    <p:extLst>
      <p:ext uri="{BB962C8B-B14F-4D97-AF65-F5344CB8AC3E}">
        <p14:creationId xmlns:p14="http://schemas.microsoft.com/office/powerpoint/2010/main" val="392658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CDFD66-C927-4779-B471-CBC1D2A7CED6}" type="slidenum">
              <a:rPr lang="en-US" smtClean="0"/>
              <a:t>9</a:t>
            </a:fld>
            <a:endParaRPr lang="en-US" dirty="0"/>
          </a:p>
        </p:txBody>
      </p:sp>
    </p:spTree>
    <p:extLst>
      <p:ext uri="{BB962C8B-B14F-4D97-AF65-F5344CB8AC3E}">
        <p14:creationId xmlns:p14="http://schemas.microsoft.com/office/powerpoint/2010/main" val="36310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IL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2BD2-A7B0-2545-87E1-7875CCD3AE00}"/>
              </a:ext>
            </a:extLst>
          </p:cNvPr>
          <p:cNvSpPr>
            <a:spLocks noGrp="1"/>
          </p:cNvSpPr>
          <p:nvPr>
            <p:ph type="ctrTitle"/>
          </p:nvPr>
        </p:nvSpPr>
        <p:spPr>
          <a:xfrm>
            <a:off x="838200" y="2503723"/>
            <a:ext cx="6481011" cy="1714710"/>
          </a:xfrm>
        </p:spPr>
        <p:txBody>
          <a:bodyPr anchor="b"/>
          <a:lstStyle>
            <a:lvl1pPr algn="l">
              <a:lnSpc>
                <a:spcPct val="80000"/>
              </a:lnSpc>
              <a:defRPr sz="6000">
                <a:solidFill>
                  <a:schemeClr val="bg1"/>
                </a:solidFill>
                <a:latin typeface="DM Sans"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52FBF0A4-0B7F-1640-A052-DC6421011262}"/>
              </a:ext>
            </a:extLst>
          </p:cNvPr>
          <p:cNvSpPr>
            <a:spLocks noGrp="1"/>
          </p:cNvSpPr>
          <p:nvPr>
            <p:ph type="subTitle" idx="1"/>
          </p:nvPr>
        </p:nvSpPr>
        <p:spPr>
          <a:xfrm>
            <a:off x="838200" y="431050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Date Placeholder 3">
            <a:extLst>
              <a:ext uri="{FF2B5EF4-FFF2-40B4-BE49-F238E27FC236}">
                <a16:creationId xmlns:a16="http://schemas.microsoft.com/office/drawing/2014/main" id="{1C2F6B8A-8A74-C14E-B162-5B362BEC02CC}"/>
              </a:ext>
            </a:extLst>
          </p:cNvPr>
          <p:cNvSpPr>
            <a:spLocks noGrp="1"/>
          </p:cNvSpPr>
          <p:nvPr>
            <p:ph type="dt" sz="half" idx="10"/>
          </p:nvPr>
        </p:nvSpPr>
        <p:spPr>
          <a:xfrm>
            <a:off x="838200" y="6356350"/>
            <a:ext cx="2743200" cy="365125"/>
          </a:xfrm>
        </p:spPr>
        <p:txBody>
          <a:bodyPr/>
          <a:lstStyle>
            <a:lvl1pPr>
              <a:defRPr sz="1600">
                <a:solidFill>
                  <a:schemeClr val="bg1"/>
                </a:solidFill>
              </a:defRPr>
            </a:lvl1pPr>
          </a:lstStyle>
          <a:p>
            <a:endParaRPr lang="en-US" dirty="0"/>
          </a:p>
        </p:txBody>
      </p:sp>
    </p:spTree>
    <p:extLst>
      <p:ext uri="{BB962C8B-B14F-4D97-AF65-F5344CB8AC3E}">
        <p14:creationId xmlns:p14="http://schemas.microsoft.com/office/powerpoint/2010/main" val="192691127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ed title and content with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2832213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ed title and content no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1865682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Purple title and content with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2324052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Purple title and content no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332022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Green title and content with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3684507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Green title and content no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618771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title and content with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tx1"/>
                </a:solidFill>
                <a:latin typeface="DM Sans" pitchFamily="2"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2098974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White tite and content no coi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tx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3025081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Embedded">
    <p:bg>
      <p:bgPr>
        <a:solidFill>
          <a:srgbClr val="00568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E17D33-9416-E84D-8744-613357E9815A}"/>
              </a:ext>
            </a:extLst>
          </p:cNvPr>
          <p:cNvSpPr>
            <a:spLocks noGrp="1"/>
          </p:cNvSpPr>
          <p:nvPr>
            <p:ph idx="1" hasCustomPrompt="1"/>
          </p:nvPr>
        </p:nvSpPr>
        <p:spPr>
          <a:xfrm>
            <a:off x="2011769" y="1487800"/>
            <a:ext cx="8168460" cy="4514604"/>
          </a:xfrm>
        </p:spPr>
        <p:txBody>
          <a:bodyPr/>
          <a:lstStyle>
            <a:lvl1pPr marL="0" indent="0">
              <a:buFont typeface="Arial" panose="020B0604020202020204" pitchFamily="34" charset="0"/>
              <a:buNone/>
              <a:defRPr/>
            </a:lvl1pPr>
          </a:lstStyle>
          <a:p>
            <a:pPr lvl="0"/>
            <a:r>
              <a:rPr lang="en-US" dirty="0"/>
              <a:t>Embed video here</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b="0" i="0">
                <a:latin typeface="DM Sans" pitchFamily="2" charset="77"/>
              </a:defRPr>
            </a:lvl1pPr>
          </a:lstStyle>
          <a:p>
            <a:fld id="{807F3F8D-740F-6945-86BC-E463D5A5F08B}" type="slidenum">
              <a:rPr lang="en-US" smtClean="0"/>
              <a:pPr/>
              <a:t>‹#›</a:t>
            </a:fld>
            <a:endParaRPr lang="en-US" dirty="0"/>
          </a:p>
        </p:txBody>
      </p:sp>
      <p:sp>
        <p:nvSpPr>
          <p:cNvPr id="2" name="Triangle 1">
            <a:extLst>
              <a:ext uri="{FF2B5EF4-FFF2-40B4-BE49-F238E27FC236}">
                <a16:creationId xmlns:a16="http://schemas.microsoft.com/office/drawing/2014/main" id="{AC647267-A611-4E4F-97D3-E996E7573748}"/>
              </a:ext>
            </a:extLst>
          </p:cNvPr>
          <p:cNvSpPr/>
          <p:nvPr userDrawn="1"/>
        </p:nvSpPr>
        <p:spPr>
          <a:xfrm rot="5400000">
            <a:off x="809526" y="570279"/>
            <a:ext cx="415769" cy="35842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0" name="Title 1">
            <a:extLst>
              <a:ext uri="{FF2B5EF4-FFF2-40B4-BE49-F238E27FC236}">
                <a16:creationId xmlns:a16="http://schemas.microsoft.com/office/drawing/2014/main" id="{C51D93B9-8DBC-2A4A-A0EE-C8DB88A7C152}"/>
              </a:ext>
            </a:extLst>
          </p:cNvPr>
          <p:cNvSpPr>
            <a:spLocks noGrp="1"/>
          </p:cNvSpPr>
          <p:nvPr>
            <p:ph type="title" hasCustomPrompt="1"/>
          </p:nvPr>
        </p:nvSpPr>
        <p:spPr>
          <a:xfrm>
            <a:off x="1360310" y="365125"/>
            <a:ext cx="9993489" cy="768731"/>
          </a:xfrm>
        </p:spPr>
        <p:txBody>
          <a:bodyPr>
            <a:normAutofit/>
          </a:bodyPr>
          <a:lstStyle>
            <a:lvl1pPr>
              <a:defRPr lang="en-US" sz="3200" b="1" i="0" kern="1200" baseline="0" dirty="0">
                <a:solidFill>
                  <a:schemeClr val="tx1"/>
                </a:solidFill>
                <a:latin typeface="Darker Grotesque SemiBold" pitchFamily="2" charset="0"/>
                <a:ea typeface="+mj-ea"/>
                <a:cs typeface="+mj-cs"/>
              </a:defRPr>
            </a:lvl1pPr>
          </a:lstStyle>
          <a:p>
            <a:r>
              <a:rPr lang="en-US" dirty="0"/>
              <a:t>Add video title here </a:t>
            </a:r>
          </a:p>
        </p:txBody>
      </p:sp>
    </p:spTree>
    <p:extLst>
      <p:ext uri="{BB962C8B-B14F-4D97-AF65-F5344CB8AC3E}">
        <p14:creationId xmlns:p14="http://schemas.microsoft.com/office/powerpoint/2010/main" val="325129132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IL 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FBF0A4-0B7F-1640-A052-DC6421011262}"/>
              </a:ext>
            </a:extLst>
          </p:cNvPr>
          <p:cNvSpPr>
            <a:spLocks noGrp="1"/>
          </p:cNvSpPr>
          <p:nvPr>
            <p:ph type="subTitle" idx="1" hasCustomPrompt="1"/>
          </p:nvPr>
        </p:nvSpPr>
        <p:spPr>
          <a:xfrm>
            <a:off x="838200" y="370090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coil.eco</a:t>
            </a:r>
            <a:endParaRPr lang="en-US" dirty="0"/>
          </a:p>
          <a:p>
            <a:r>
              <a:rPr lang="en-US" dirty="0"/>
              <a:t>#COIL</a:t>
            </a:r>
          </a:p>
        </p:txBody>
      </p:sp>
    </p:spTree>
    <p:extLst>
      <p:ext uri="{BB962C8B-B14F-4D97-AF65-F5344CB8AC3E}">
        <p14:creationId xmlns:p14="http://schemas.microsoft.com/office/powerpoint/2010/main" val="15998869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ccelerator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2BD2-A7B0-2545-87E1-7875CCD3AE00}"/>
              </a:ext>
            </a:extLst>
          </p:cNvPr>
          <p:cNvSpPr>
            <a:spLocks noGrp="1"/>
          </p:cNvSpPr>
          <p:nvPr>
            <p:ph type="ctrTitle"/>
          </p:nvPr>
        </p:nvSpPr>
        <p:spPr>
          <a:xfrm>
            <a:off x="838200" y="2503723"/>
            <a:ext cx="6481011" cy="1714710"/>
          </a:xfrm>
        </p:spPr>
        <p:txBody>
          <a:bodyPr anchor="b"/>
          <a:lstStyle>
            <a:lvl1pPr algn="l">
              <a:lnSpc>
                <a:spcPct val="80000"/>
              </a:lnSpc>
              <a:defRPr sz="6000">
                <a:solidFill>
                  <a:schemeClr val="bg1"/>
                </a:solidFill>
                <a:latin typeface="DM Sans"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52FBF0A4-0B7F-1640-A052-DC6421011262}"/>
              </a:ext>
            </a:extLst>
          </p:cNvPr>
          <p:cNvSpPr>
            <a:spLocks noGrp="1"/>
          </p:cNvSpPr>
          <p:nvPr>
            <p:ph type="subTitle" idx="1"/>
          </p:nvPr>
        </p:nvSpPr>
        <p:spPr>
          <a:xfrm>
            <a:off x="838200" y="431050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Date Placeholder 3">
            <a:extLst>
              <a:ext uri="{FF2B5EF4-FFF2-40B4-BE49-F238E27FC236}">
                <a16:creationId xmlns:a16="http://schemas.microsoft.com/office/drawing/2014/main" id="{1C2F6B8A-8A74-C14E-B162-5B362BEC02CC}"/>
              </a:ext>
            </a:extLst>
          </p:cNvPr>
          <p:cNvSpPr>
            <a:spLocks noGrp="1"/>
          </p:cNvSpPr>
          <p:nvPr>
            <p:ph type="dt" sz="half" idx="10"/>
          </p:nvPr>
        </p:nvSpPr>
        <p:spPr>
          <a:xfrm>
            <a:off x="838200" y="6356350"/>
            <a:ext cx="2743200" cy="365125"/>
          </a:xfrm>
        </p:spPr>
        <p:txBody>
          <a:bodyPr/>
          <a:lstStyle>
            <a:lvl1pPr>
              <a:defRPr sz="1600">
                <a:solidFill>
                  <a:schemeClr val="bg1"/>
                </a:solidFill>
              </a:defRPr>
            </a:lvl1pPr>
          </a:lstStyle>
          <a:p>
            <a:endParaRPr lang="en-US" dirty="0"/>
          </a:p>
        </p:txBody>
      </p:sp>
    </p:spTree>
    <p:extLst>
      <p:ext uri="{BB962C8B-B14F-4D97-AF65-F5344CB8AC3E}">
        <p14:creationId xmlns:p14="http://schemas.microsoft.com/office/powerpoint/2010/main" val="153427359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celerator 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FBF0A4-0B7F-1640-A052-DC6421011262}"/>
              </a:ext>
            </a:extLst>
          </p:cNvPr>
          <p:cNvSpPr>
            <a:spLocks noGrp="1"/>
          </p:cNvSpPr>
          <p:nvPr>
            <p:ph type="subTitle" idx="1" hasCustomPrompt="1"/>
          </p:nvPr>
        </p:nvSpPr>
        <p:spPr>
          <a:xfrm>
            <a:off x="838200" y="370090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coil.eco</a:t>
            </a:r>
            <a:endParaRPr lang="en-US" dirty="0"/>
          </a:p>
          <a:p>
            <a:r>
              <a:rPr lang="en-US" dirty="0"/>
              <a:t>#COIL</a:t>
            </a:r>
          </a:p>
        </p:txBody>
      </p:sp>
    </p:spTree>
    <p:extLst>
      <p:ext uri="{BB962C8B-B14F-4D97-AF65-F5344CB8AC3E}">
        <p14:creationId xmlns:p14="http://schemas.microsoft.com/office/powerpoint/2010/main" val="55537805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ab 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FBF0A4-0B7F-1640-A052-DC6421011262}"/>
              </a:ext>
            </a:extLst>
          </p:cNvPr>
          <p:cNvSpPr>
            <a:spLocks noGrp="1"/>
          </p:cNvSpPr>
          <p:nvPr>
            <p:ph type="subTitle" idx="1" hasCustomPrompt="1"/>
          </p:nvPr>
        </p:nvSpPr>
        <p:spPr>
          <a:xfrm>
            <a:off x="838200" y="370090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coil.eco</a:t>
            </a:r>
            <a:endParaRPr lang="en-US" dirty="0"/>
          </a:p>
          <a:p>
            <a:r>
              <a:rPr lang="en-US" dirty="0"/>
              <a:t>#COIL</a:t>
            </a:r>
          </a:p>
        </p:txBody>
      </p:sp>
    </p:spTree>
    <p:extLst>
      <p:ext uri="{BB962C8B-B14F-4D97-AF65-F5344CB8AC3E}">
        <p14:creationId xmlns:p14="http://schemas.microsoft.com/office/powerpoint/2010/main" val="320521691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cubator 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FBF0A4-0B7F-1640-A052-DC6421011262}"/>
              </a:ext>
            </a:extLst>
          </p:cNvPr>
          <p:cNvSpPr>
            <a:spLocks noGrp="1"/>
          </p:cNvSpPr>
          <p:nvPr>
            <p:ph type="subTitle" idx="1" hasCustomPrompt="1"/>
          </p:nvPr>
        </p:nvSpPr>
        <p:spPr>
          <a:xfrm>
            <a:off x="838200" y="370090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coil.eco</a:t>
            </a:r>
            <a:endParaRPr lang="en-US" dirty="0"/>
          </a:p>
          <a:p>
            <a:r>
              <a:rPr lang="en-US" dirty="0"/>
              <a:t>#COIL</a:t>
            </a:r>
          </a:p>
        </p:txBody>
      </p:sp>
    </p:spTree>
    <p:extLst>
      <p:ext uri="{BB962C8B-B14F-4D97-AF65-F5344CB8AC3E}">
        <p14:creationId xmlns:p14="http://schemas.microsoft.com/office/powerpoint/2010/main" val="170654070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Source 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FBF0A4-0B7F-1640-A052-DC6421011262}"/>
              </a:ext>
            </a:extLst>
          </p:cNvPr>
          <p:cNvSpPr>
            <a:spLocks noGrp="1"/>
          </p:cNvSpPr>
          <p:nvPr>
            <p:ph type="subTitle" idx="1" hasCustomPrompt="1"/>
          </p:nvPr>
        </p:nvSpPr>
        <p:spPr>
          <a:xfrm>
            <a:off x="838200" y="387957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coil.eco</a:t>
            </a:r>
            <a:endParaRPr lang="en-US" dirty="0"/>
          </a:p>
          <a:p>
            <a:r>
              <a:rPr lang="en-US" dirty="0"/>
              <a:t>#COIL</a:t>
            </a:r>
          </a:p>
        </p:txBody>
      </p:sp>
    </p:spTree>
    <p:extLst>
      <p:ext uri="{BB962C8B-B14F-4D97-AF65-F5344CB8AC3E}">
        <p14:creationId xmlns:p14="http://schemas.microsoft.com/office/powerpoint/2010/main" val="172630068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Lab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2BD2-A7B0-2545-87E1-7875CCD3AE00}"/>
              </a:ext>
            </a:extLst>
          </p:cNvPr>
          <p:cNvSpPr>
            <a:spLocks noGrp="1"/>
          </p:cNvSpPr>
          <p:nvPr>
            <p:ph type="ctrTitle"/>
          </p:nvPr>
        </p:nvSpPr>
        <p:spPr>
          <a:xfrm>
            <a:off x="838200" y="2503723"/>
            <a:ext cx="6481011" cy="1714710"/>
          </a:xfrm>
        </p:spPr>
        <p:txBody>
          <a:bodyPr anchor="b"/>
          <a:lstStyle>
            <a:lvl1pPr algn="l">
              <a:lnSpc>
                <a:spcPct val="80000"/>
              </a:lnSpc>
              <a:defRPr sz="6000">
                <a:solidFill>
                  <a:schemeClr val="bg1"/>
                </a:solidFill>
                <a:latin typeface="DM Sans"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52FBF0A4-0B7F-1640-A052-DC6421011262}"/>
              </a:ext>
            </a:extLst>
          </p:cNvPr>
          <p:cNvSpPr>
            <a:spLocks noGrp="1"/>
          </p:cNvSpPr>
          <p:nvPr>
            <p:ph type="subTitle" idx="1"/>
          </p:nvPr>
        </p:nvSpPr>
        <p:spPr>
          <a:xfrm>
            <a:off x="838200" y="431050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Date Placeholder 3">
            <a:extLst>
              <a:ext uri="{FF2B5EF4-FFF2-40B4-BE49-F238E27FC236}">
                <a16:creationId xmlns:a16="http://schemas.microsoft.com/office/drawing/2014/main" id="{1C2F6B8A-8A74-C14E-B162-5B362BEC02CC}"/>
              </a:ext>
            </a:extLst>
          </p:cNvPr>
          <p:cNvSpPr>
            <a:spLocks noGrp="1"/>
          </p:cNvSpPr>
          <p:nvPr>
            <p:ph type="dt" sz="half" idx="10"/>
          </p:nvPr>
        </p:nvSpPr>
        <p:spPr>
          <a:xfrm>
            <a:off x="838200" y="6356350"/>
            <a:ext cx="2743200" cy="365125"/>
          </a:xfrm>
        </p:spPr>
        <p:txBody>
          <a:bodyPr/>
          <a:lstStyle>
            <a:lvl1pPr>
              <a:defRPr sz="1600">
                <a:solidFill>
                  <a:schemeClr val="bg1"/>
                </a:solidFill>
              </a:defRPr>
            </a:lvl1pPr>
          </a:lstStyle>
          <a:p>
            <a:endParaRPr lang="en-US" dirty="0"/>
          </a:p>
        </p:txBody>
      </p:sp>
    </p:spTree>
    <p:extLst>
      <p:ext uri="{BB962C8B-B14F-4D97-AF65-F5344CB8AC3E}">
        <p14:creationId xmlns:p14="http://schemas.microsoft.com/office/powerpoint/2010/main" val="115285820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cubator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2BD2-A7B0-2545-87E1-7875CCD3AE00}"/>
              </a:ext>
            </a:extLst>
          </p:cNvPr>
          <p:cNvSpPr>
            <a:spLocks noGrp="1"/>
          </p:cNvSpPr>
          <p:nvPr>
            <p:ph type="ctrTitle"/>
          </p:nvPr>
        </p:nvSpPr>
        <p:spPr>
          <a:xfrm>
            <a:off x="838200" y="2503723"/>
            <a:ext cx="6481011" cy="1714710"/>
          </a:xfrm>
        </p:spPr>
        <p:txBody>
          <a:bodyPr anchor="b"/>
          <a:lstStyle>
            <a:lvl1pPr algn="l">
              <a:lnSpc>
                <a:spcPct val="80000"/>
              </a:lnSpc>
              <a:defRPr sz="6000">
                <a:solidFill>
                  <a:schemeClr val="bg1"/>
                </a:solidFill>
                <a:latin typeface="DM Sans"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52FBF0A4-0B7F-1640-A052-DC6421011262}"/>
              </a:ext>
            </a:extLst>
          </p:cNvPr>
          <p:cNvSpPr>
            <a:spLocks noGrp="1"/>
          </p:cNvSpPr>
          <p:nvPr>
            <p:ph type="subTitle" idx="1"/>
          </p:nvPr>
        </p:nvSpPr>
        <p:spPr>
          <a:xfrm>
            <a:off x="838200" y="431050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Date Placeholder 3">
            <a:extLst>
              <a:ext uri="{FF2B5EF4-FFF2-40B4-BE49-F238E27FC236}">
                <a16:creationId xmlns:a16="http://schemas.microsoft.com/office/drawing/2014/main" id="{1C2F6B8A-8A74-C14E-B162-5B362BEC02CC}"/>
              </a:ext>
            </a:extLst>
          </p:cNvPr>
          <p:cNvSpPr>
            <a:spLocks noGrp="1"/>
          </p:cNvSpPr>
          <p:nvPr>
            <p:ph type="dt" sz="half" idx="10"/>
          </p:nvPr>
        </p:nvSpPr>
        <p:spPr>
          <a:xfrm>
            <a:off x="838200" y="6356350"/>
            <a:ext cx="2743200" cy="365125"/>
          </a:xfrm>
        </p:spPr>
        <p:txBody>
          <a:bodyPr/>
          <a:lstStyle>
            <a:lvl1pPr>
              <a:defRPr sz="1600">
                <a:solidFill>
                  <a:schemeClr val="bg1"/>
                </a:solidFill>
              </a:defRPr>
            </a:lvl1pPr>
          </a:lstStyle>
          <a:p>
            <a:endParaRPr lang="en-US" dirty="0"/>
          </a:p>
        </p:txBody>
      </p:sp>
    </p:spTree>
    <p:extLst>
      <p:ext uri="{BB962C8B-B14F-4D97-AF65-F5344CB8AC3E}">
        <p14:creationId xmlns:p14="http://schemas.microsoft.com/office/powerpoint/2010/main" val="294242196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ReSource Exchange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2BD2-A7B0-2545-87E1-7875CCD3AE00}"/>
              </a:ext>
            </a:extLst>
          </p:cNvPr>
          <p:cNvSpPr>
            <a:spLocks noGrp="1"/>
          </p:cNvSpPr>
          <p:nvPr>
            <p:ph type="ctrTitle"/>
          </p:nvPr>
        </p:nvSpPr>
        <p:spPr>
          <a:xfrm>
            <a:off x="838200" y="2503723"/>
            <a:ext cx="6481011" cy="1714710"/>
          </a:xfrm>
        </p:spPr>
        <p:txBody>
          <a:bodyPr anchor="b"/>
          <a:lstStyle>
            <a:lvl1pPr algn="l">
              <a:lnSpc>
                <a:spcPct val="80000"/>
              </a:lnSpc>
              <a:defRPr sz="6000">
                <a:solidFill>
                  <a:schemeClr val="bg1"/>
                </a:solidFill>
                <a:latin typeface="DM Sans"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52FBF0A4-0B7F-1640-A052-DC6421011262}"/>
              </a:ext>
            </a:extLst>
          </p:cNvPr>
          <p:cNvSpPr>
            <a:spLocks noGrp="1"/>
          </p:cNvSpPr>
          <p:nvPr>
            <p:ph type="subTitle" idx="1"/>
          </p:nvPr>
        </p:nvSpPr>
        <p:spPr>
          <a:xfrm>
            <a:off x="838200" y="4310508"/>
            <a:ext cx="6481011" cy="915258"/>
          </a:xfrm>
        </p:spPr>
        <p:txBody>
          <a:bodyPr/>
          <a:lstStyle>
            <a:lvl1pPr marL="0" indent="0" algn="l">
              <a:lnSpc>
                <a:spcPct val="100000"/>
              </a:lnSpc>
              <a:buNone/>
              <a:defRPr sz="2400" b="0" i="0">
                <a:solidFill>
                  <a:schemeClr val="bg1"/>
                </a:solidFill>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Date Placeholder 3">
            <a:extLst>
              <a:ext uri="{FF2B5EF4-FFF2-40B4-BE49-F238E27FC236}">
                <a16:creationId xmlns:a16="http://schemas.microsoft.com/office/drawing/2014/main" id="{1C2F6B8A-8A74-C14E-B162-5B362BEC02CC}"/>
              </a:ext>
            </a:extLst>
          </p:cNvPr>
          <p:cNvSpPr>
            <a:spLocks noGrp="1"/>
          </p:cNvSpPr>
          <p:nvPr>
            <p:ph type="dt" sz="half" idx="10"/>
          </p:nvPr>
        </p:nvSpPr>
        <p:spPr>
          <a:xfrm>
            <a:off x="838200" y="6356350"/>
            <a:ext cx="2743200" cy="365125"/>
          </a:xfrm>
        </p:spPr>
        <p:txBody>
          <a:bodyPr/>
          <a:lstStyle>
            <a:lvl1pPr>
              <a:defRPr sz="1600">
                <a:solidFill>
                  <a:schemeClr val="bg1"/>
                </a:solidFill>
              </a:defRPr>
            </a:lvl1pPr>
          </a:lstStyle>
          <a:p>
            <a:endParaRPr lang="en-US" dirty="0"/>
          </a:p>
        </p:txBody>
      </p:sp>
    </p:spTree>
    <p:extLst>
      <p:ext uri="{BB962C8B-B14F-4D97-AF65-F5344CB8AC3E}">
        <p14:creationId xmlns:p14="http://schemas.microsoft.com/office/powerpoint/2010/main" val="379785519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ue title and content with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241424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lue title and content no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2726278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al title and content with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3947287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al title and content no co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6391-9668-E845-9081-75B8FC769672}"/>
              </a:ext>
            </a:extLst>
          </p:cNvPr>
          <p:cNvSpPr>
            <a:spLocks noGrp="1"/>
          </p:cNvSpPr>
          <p:nvPr>
            <p:ph type="title"/>
          </p:nvPr>
        </p:nvSpPr>
        <p:spPr/>
        <p:txBody>
          <a:bodyPr/>
          <a:lstStyle>
            <a:lvl1pPr>
              <a:defRPr>
                <a:solidFill>
                  <a:schemeClr val="bg1"/>
                </a:solidFill>
                <a:latin typeface="DM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E17D33-9416-E84D-8744-613357E9815A}"/>
              </a:ext>
            </a:extLst>
          </p:cNvPr>
          <p:cNvSpPr>
            <a:spLocks noGrp="1"/>
          </p:cNvSpPr>
          <p:nvPr>
            <p:ph idx="1"/>
          </p:nvPr>
        </p:nvSpPr>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74B3C51-0910-6C4D-8385-2FD9004DD2F1}"/>
              </a:ext>
            </a:extLst>
          </p:cNvPr>
          <p:cNvSpPr>
            <a:spLocks noGrp="1"/>
          </p:cNvSpPr>
          <p:nvPr>
            <p:ph type="sldNum" sz="quarter" idx="12"/>
          </p:nvPr>
        </p:nvSpPr>
        <p:spPr/>
        <p:txBody>
          <a:bodyPr/>
          <a:lstStyle>
            <a:lvl1pPr>
              <a:defRPr>
                <a:solidFill>
                  <a:schemeClr val="tx1"/>
                </a:solidFill>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136195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810B5-5428-3C4F-A967-E0FE1F3C5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478E2EC-4979-7948-9361-B94D6FE0A9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DF8D64-CBD8-3C4C-BFB6-053D638239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solidFill>
                <a:latin typeface="DM Sans" pitchFamily="2" charset="77"/>
              </a:defRPr>
            </a:lvl1pPr>
          </a:lstStyle>
          <a:p>
            <a:endParaRPr lang="en-US" dirty="0"/>
          </a:p>
        </p:txBody>
      </p:sp>
      <p:sp>
        <p:nvSpPr>
          <p:cNvPr id="5" name="Footer Placeholder 4">
            <a:extLst>
              <a:ext uri="{FF2B5EF4-FFF2-40B4-BE49-F238E27FC236}">
                <a16:creationId xmlns:a16="http://schemas.microsoft.com/office/drawing/2014/main" id="{BF26A185-55BC-B443-B509-86AC3FFDF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tx1"/>
                </a:solidFill>
                <a:latin typeface="DM Sans" pitchFamily="2" charset="77"/>
              </a:defRPr>
            </a:lvl1pPr>
          </a:lstStyle>
          <a:p>
            <a:endParaRPr lang="en-US" dirty="0"/>
          </a:p>
        </p:txBody>
      </p:sp>
      <p:sp>
        <p:nvSpPr>
          <p:cNvPr id="6" name="Slide Number Placeholder 5">
            <a:extLst>
              <a:ext uri="{FF2B5EF4-FFF2-40B4-BE49-F238E27FC236}">
                <a16:creationId xmlns:a16="http://schemas.microsoft.com/office/drawing/2014/main" id="{013D7BCE-B034-2E4D-A7E7-A487551DE1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DM Sans" pitchFamily="2" charset="77"/>
              </a:defRPr>
            </a:lvl1pPr>
          </a:lstStyle>
          <a:p>
            <a:fld id="{807F3F8D-740F-6945-86BC-E463D5A5F08B}" type="slidenum">
              <a:rPr lang="en-US" smtClean="0"/>
              <a:pPr/>
              <a:t>‹#›</a:t>
            </a:fld>
            <a:endParaRPr lang="en-US" dirty="0"/>
          </a:p>
        </p:txBody>
      </p:sp>
    </p:spTree>
    <p:extLst>
      <p:ext uri="{BB962C8B-B14F-4D97-AF65-F5344CB8AC3E}">
        <p14:creationId xmlns:p14="http://schemas.microsoft.com/office/powerpoint/2010/main" val="361839022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Darker Grotesque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DM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DM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DM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DM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hyperlink" Target="http://www.coil.ec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mailto:pfarrar@halifaxpartnership.com" TargetMode="External"/><Relationship Id="rId5" Type="http://schemas.openxmlformats.org/officeDocument/2006/relationships/hyperlink" Target="mailto:andrew.telfer@guelph.ca" TargetMode="External"/><Relationship Id="rId10" Type="http://schemas.openxmlformats.org/officeDocument/2006/relationships/image" Target="../media/image29.jpeg"/><Relationship Id="rId4" Type="http://schemas.openxmlformats.org/officeDocument/2006/relationships/hyperlink" Target="mailto:cclay@vancouvereconomic.com" TargetMode="External"/><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D3A596-6B1F-4A30-BAD7-9E192D6703EF}"/>
              </a:ext>
            </a:extLst>
          </p:cNvPr>
          <p:cNvSpPr>
            <a:spLocks noGrp="1"/>
          </p:cNvSpPr>
          <p:nvPr>
            <p:ph type="sldNum" sz="quarter" idx="12"/>
          </p:nvPr>
        </p:nvSpPr>
        <p:spPr/>
        <p:txBody>
          <a:bodyPr/>
          <a:lstStyle/>
          <a:p>
            <a:fld id="{807F3F8D-740F-6945-86BC-E463D5A5F08B}" type="slidenum">
              <a:rPr lang="en-US" smtClean="0"/>
              <a:pPr/>
              <a:t>1</a:t>
            </a:fld>
            <a:endParaRPr lang="en-US" dirty="0"/>
          </a:p>
        </p:txBody>
      </p:sp>
      <p:pic>
        <p:nvPicPr>
          <p:cNvPr id="6" name="Picture 5">
            <a:extLst>
              <a:ext uri="{FF2B5EF4-FFF2-40B4-BE49-F238E27FC236}">
                <a16:creationId xmlns:a16="http://schemas.microsoft.com/office/drawing/2014/main" id="{0BFD9EFE-FF18-4C1E-BA2E-56849BB37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15C4C0-449E-4555-86E4-5F19378631BD}"/>
              </a:ext>
            </a:extLst>
          </p:cNvPr>
          <p:cNvSpPr/>
          <p:nvPr/>
        </p:nvSpPr>
        <p:spPr>
          <a:xfrm>
            <a:off x="0" y="408373"/>
            <a:ext cx="10298097" cy="2450237"/>
          </a:xfrm>
          <a:prstGeom prst="rect">
            <a:avLst/>
          </a:prstGeom>
          <a:solidFill>
            <a:srgbClr val="0E5F8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DM Sans" pitchFamily="2" charset="0"/>
            </a:endParaRPr>
          </a:p>
        </p:txBody>
      </p:sp>
      <p:sp>
        <p:nvSpPr>
          <p:cNvPr id="9" name="TextBox 8">
            <a:extLst>
              <a:ext uri="{FF2B5EF4-FFF2-40B4-BE49-F238E27FC236}">
                <a16:creationId xmlns:a16="http://schemas.microsoft.com/office/drawing/2014/main" id="{9AB4A266-77A8-4B4F-84EE-698D3DABC80E}"/>
              </a:ext>
            </a:extLst>
          </p:cNvPr>
          <p:cNvSpPr txBox="1"/>
          <p:nvPr/>
        </p:nvSpPr>
        <p:spPr>
          <a:xfrm>
            <a:off x="755775" y="580358"/>
            <a:ext cx="9160582" cy="2123658"/>
          </a:xfrm>
          <a:prstGeom prst="rect">
            <a:avLst/>
          </a:prstGeom>
        </p:spPr>
        <p:txBody>
          <a:bodyPr vert="horz" wrap="square" lIns="91440" tIns="45720" rIns="91440" bIns="45720" rtlCol="0" anchor="ctr">
            <a:spAutoFit/>
          </a:bodyPr>
          <a:lstStyle/>
          <a:p>
            <a:r>
              <a:rPr lang="en-US" sz="3600" b="1" dirty="0">
                <a:solidFill>
                  <a:schemeClr val="bg1"/>
                </a:solidFill>
                <a:latin typeface="DM Sans" pitchFamily="2" charset="0"/>
              </a:rPr>
              <a:t>National Construction and Demolition</a:t>
            </a:r>
          </a:p>
          <a:p>
            <a:r>
              <a:rPr lang="en-US" sz="3600" b="1" dirty="0">
                <a:solidFill>
                  <a:schemeClr val="bg1"/>
                </a:solidFill>
                <a:latin typeface="DM Sans" pitchFamily="2" charset="0"/>
              </a:rPr>
              <a:t>Circular Innovation Challenge</a:t>
            </a:r>
          </a:p>
          <a:p>
            <a:endParaRPr lang="en-US" sz="3200" dirty="0">
              <a:solidFill>
                <a:schemeClr val="bg1"/>
              </a:solidFill>
              <a:latin typeface="DM Sans" pitchFamily="2" charset="0"/>
            </a:endParaRPr>
          </a:p>
          <a:p>
            <a:r>
              <a:rPr lang="en-US" sz="2800" i="1" dirty="0">
                <a:solidFill>
                  <a:schemeClr val="bg1"/>
                </a:solidFill>
                <a:latin typeface="DM Sans" pitchFamily="2" charset="0"/>
              </a:rPr>
              <a:t>Overview</a:t>
            </a:r>
          </a:p>
        </p:txBody>
      </p:sp>
      <p:sp>
        <p:nvSpPr>
          <p:cNvPr id="10" name="Rectangle 9">
            <a:extLst>
              <a:ext uri="{FF2B5EF4-FFF2-40B4-BE49-F238E27FC236}">
                <a16:creationId xmlns:a16="http://schemas.microsoft.com/office/drawing/2014/main" id="{E4D41A04-E71B-49EF-BE4E-F37F3468D600}"/>
              </a:ext>
            </a:extLst>
          </p:cNvPr>
          <p:cNvSpPr/>
          <p:nvPr/>
        </p:nvSpPr>
        <p:spPr>
          <a:xfrm>
            <a:off x="0" y="5092137"/>
            <a:ext cx="12192000" cy="1264213"/>
          </a:xfrm>
          <a:prstGeom prst="rect">
            <a:avLst/>
          </a:prstGeom>
          <a:solidFill>
            <a:srgbClr val="0E5F8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Graphical user interface, text, application&#10;&#10;Description automatically generated">
            <a:extLst>
              <a:ext uri="{FF2B5EF4-FFF2-40B4-BE49-F238E27FC236}">
                <a16:creationId xmlns:a16="http://schemas.microsoft.com/office/drawing/2014/main" id="{15934C0B-5CB0-4199-826F-D6FD47080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017709"/>
            <a:ext cx="4088550" cy="1399903"/>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F675F9DC-6F07-4119-806F-DC124AC22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976" y="5425514"/>
            <a:ext cx="4121253" cy="597460"/>
          </a:xfrm>
          <a:prstGeom prst="rect">
            <a:avLst/>
          </a:prstGeom>
        </p:spPr>
      </p:pic>
    </p:spTree>
    <p:extLst>
      <p:ext uri="{BB962C8B-B14F-4D97-AF65-F5344CB8AC3E}">
        <p14:creationId xmlns:p14="http://schemas.microsoft.com/office/powerpoint/2010/main" val="46491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B085ECF7-8D2B-4D2A-B8B6-683772AEEB26}"/>
              </a:ext>
            </a:extLst>
          </p:cNvPr>
          <p:cNvPicPr>
            <a:picLocks noChangeAspect="1"/>
          </p:cNvPicPr>
          <p:nvPr/>
        </p:nvPicPr>
        <p:blipFill>
          <a:blip r:embed="rId2"/>
          <a:stretch>
            <a:fillRect/>
          </a:stretch>
        </p:blipFill>
        <p:spPr>
          <a:xfrm>
            <a:off x="1" y="4982"/>
            <a:ext cx="4807067" cy="1645920"/>
          </a:xfrm>
          <a:prstGeom prst="rect">
            <a:avLst/>
          </a:prstGeom>
        </p:spPr>
      </p:pic>
      <p:pic>
        <p:nvPicPr>
          <p:cNvPr id="10" name="Picture 9">
            <a:extLst>
              <a:ext uri="{FF2B5EF4-FFF2-40B4-BE49-F238E27FC236}">
                <a16:creationId xmlns:a16="http://schemas.microsoft.com/office/drawing/2014/main" id="{1387E6C8-726C-4340-B52A-0746E18430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97106" y="18662"/>
            <a:ext cx="1866900" cy="1645920"/>
          </a:xfrm>
          <a:prstGeom prst="rect">
            <a:avLst/>
          </a:prstGeom>
        </p:spPr>
      </p:pic>
      <p:sp>
        <p:nvSpPr>
          <p:cNvPr id="12" name="TextBox 11">
            <a:extLst>
              <a:ext uri="{FF2B5EF4-FFF2-40B4-BE49-F238E27FC236}">
                <a16:creationId xmlns:a16="http://schemas.microsoft.com/office/drawing/2014/main" id="{59D3DD23-D508-471B-BE5A-5C02292F314F}"/>
              </a:ext>
            </a:extLst>
          </p:cNvPr>
          <p:cNvSpPr txBox="1"/>
          <p:nvPr/>
        </p:nvSpPr>
        <p:spPr>
          <a:xfrm>
            <a:off x="0" y="6456988"/>
            <a:ext cx="938077" cy="30777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5F8F"/>
                </a:solidFill>
                <a:effectLst/>
                <a:uLnTx/>
                <a:uFillTx/>
                <a:latin typeface="DM Sans" pitchFamily="2" charset="0"/>
                <a:ea typeface="+mn-ea"/>
                <a:cs typeface="+mn-cs"/>
              </a:rPr>
              <a:t>COIL.eco</a:t>
            </a:r>
          </a:p>
        </p:txBody>
      </p:sp>
      <p:sp>
        <p:nvSpPr>
          <p:cNvPr id="7" name="TextBox 6">
            <a:extLst>
              <a:ext uri="{FF2B5EF4-FFF2-40B4-BE49-F238E27FC236}">
                <a16:creationId xmlns:a16="http://schemas.microsoft.com/office/drawing/2014/main" id="{6F4C477C-B4F2-48E1-859D-50B328F5D017}"/>
              </a:ext>
            </a:extLst>
          </p:cNvPr>
          <p:cNvSpPr txBox="1"/>
          <p:nvPr/>
        </p:nvSpPr>
        <p:spPr>
          <a:xfrm>
            <a:off x="1059031" y="1615662"/>
            <a:ext cx="7315200" cy="4031873"/>
          </a:xfrm>
          <a:prstGeom prst="rect">
            <a:avLst/>
          </a:prstGeom>
          <a:noFill/>
        </p:spPr>
        <p:txBody>
          <a:bodyPr wrap="square">
            <a:spAutoFit/>
          </a:bodyPr>
          <a:lstStyle/>
          <a:p>
            <a:r>
              <a:rPr lang="en-CA" sz="1600" b="1" dirty="0">
                <a:effectLst/>
                <a:latin typeface="DM Sans" pitchFamily="2" charset="0"/>
                <a:ea typeface="Times New Roman" panose="02020603050405020304" pitchFamily="18" charset="0"/>
                <a:cs typeface="Times New Roman" panose="02020603050405020304" pitchFamily="18" charset="0"/>
              </a:rPr>
              <a:t>Circular Opportunity Innovation Launchpad (COIL)</a:t>
            </a:r>
            <a:r>
              <a:rPr lang="en-CA" sz="1600" dirty="0">
                <a:effectLst/>
                <a:latin typeface="DM Sans" pitchFamily="2" charset="0"/>
                <a:ea typeface="Times New Roman" panose="02020603050405020304" pitchFamily="18" charset="0"/>
                <a:cs typeface="Times New Roman" panose="02020603050405020304" pitchFamily="18" charset="0"/>
              </a:rPr>
              <a:t> is an innovation platform and network </a:t>
            </a:r>
            <a:r>
              <a:rPr lang="en-CA" sz="1600" dirty="0">
                <a:latin typeface="DM Sans" pitchFamily="2" charset="0"/>
                <a:ea typeface="Times New Roman" panose="02020603050405020304" pitchFamily="18" charset="0"/>
                <a:cs typeface="Times New Roman" panose="02020603050405020304" pitchFamily="18" charset="0"/>
              </a:rPr>
              <a:t>with the goal</a:t>
            </a:r>
            <a:r>
              <a:rPr lang="en-CA" sz="1600" dirty="0">
                <a:effectLst/>
                <a:latin typeface="DM Sans" pitchFamily="2" charset="0"/>
                <a:ea typeface="Times New Roman" panose="02020603050405020304" pitchFamily="18" charset="0"/>
                <a:cs typeface="Times New Roman" panose="02020603050405020304" pitchFamily="18" charset="0"/>
              </a:rPr>
              <a:t> to develop, prove and scale transformative solutions that will move Canada toward a climate-smart circular economy.  </a:t>
            </a:r>
            <a:r>
              <a:rPr lang="en-CA" sz="1600" dirty="0">
                <a:latin typeface="DM Sans" pitchFamily="2" charset="0"/>
                <a:ea typeface="Times New Roman" panose="02020603050405020304" pitchFamily="18" charset="0"/>
                <a:cs typeface="Times New Roman" panose="02020603050405020304" pitchFamily="18" charset="0"/>
              </a:rPr>
              <a:t>It</a:t>
            </a:r>
            <a:r>
              <a:rPr lang="en-CA" sz="1600" dirty="0">
                <a:effectLst/>
                <a:latin typeface="DM Sans" pitchFamily="2" charset="0"/>
                <a:ea typeface="Times New Roman" panose="02020603050405020304" pitchFamily="18" charset="0"/>
                <a:cs typeface="Times New Roman" panose="02020603050405020304" pitchFamily="18" charset="0"/>
              </a:rPr>
              <a:t> contains a comprehensive suite of programs, tools and resources developed to embed and accelerate circularity through businesses and organizations, as well as across supply chains and material streams.  </a:t>
            </a:r>
            <a:r>
              <a:rPr lang="en-US" sz="1600" dirty="0">
                <a:effectLst/>
                <a:latin typeface="DM Sans" pitchFamily="2" charset="0"/>
                <a:ea typeface="Times New Roman" panose="02020603050405020304" pitchFamily="18" charset="0"/>
                <a:cs typeface="Times New Roman" panose="02020603050405020304" pitchFamily="18" charset="0"/>
              </a:rPr>
              <a:t>COIL is currently developing a national circular economy network in collaboration with Vancouver Economic Commission and Halifax Partnership.</a:t>
            </a:r>
            <a:endParaRPr lang="en-CA" sz="1600" dirty="0">
              <a:effectLst/>
              <a:latin typeface="DM Sans" pitchFamily="2" charset="0"/>
              <a:ea typeface="Times New Roman" panose="02020603050405020304" pitchFamily="18" charset="0"/>
              <a:cs typeface="Times New Roman" panose="02020603050405020304" pitchFamily="18" charset="0"/>
            </a:endParaRPr>
          </a:p>
          <a:p>
            <a:endParaRPr lang="en-US" sz="1600" dirty="0">
              <a:latin typeface="DM Sans" pitchFamily="2" charset="0"/>
            </a:endParaRPr>
          </a:p>
          <a:p>
            <a:r>
              <a:rPr lang="en-US" sz="1600" dirty="0">
                <a:latin typeface="DM Sans" pitchFamily="2" charset="0"/>
              </a:rPr>
              <a:t>COIL is an initiative of the City of Guelph, in collaboration with the County of Wellington and program-delivery partners.  COIL is funded in part by the Government of Canada through the Federal Development Agency for Southern Ontario, as well as by corporate supporters.</a:t>
            </a:r>
          </a:p>
          <a:p>
            <a:endParaRPr lang="en-US" sz="1600" dirty="0">
              <a:latin typeface="DM Sans" pitchFamily="2" charset="0"/>
            </a:endParaRPr>
          </a:p>
          <a:p>
            <a:r>
              <a:rPr lang="en-US" sz="1600" dirty="0">
                <a:latin typeface="DM Sans" pitchFamily="2" charset="0"/>
              </a:rPr>
              <a:t>Please follow </a:t>
            </a:r>
            <a:r>
              <a:rPr lang="en-US" sz="1600" b="1" dirty="0">
                <a:latin typeface="DM Sans" pitchFamily="2" charset="0"/>
              </a:rPr>
              <a:t>@COIL_CE</a:t>
            </a:r>
          </a:p>
        </p:txBody>
      </p:sp>
      <p:grpSp>
        <p:nvGrpSpPr>
          <p:cNvPr id="2" name="Group 1">
            <a:extLst>
              <a:ext uri="{FF2B5EF4-FFF2-40B4-BE49-F238E27FC236}">
                <a16:creationId xmlns:a16="http://schemas.microsoft.com/office/drawing/2014/main" id="{8767A482-47DA-BF42-50B8-6BA3496D6E59}"/>
              </a:ext>
            </a:extLst>
          </p:cNvPr>
          <p:cNvGrpSpPr>
            <a:grpSpLocks noChangeAspect="1"/>
          </p:cNvGrpSpPr>
          <p:nvPr/>
        </p:nvGrpSpPr>
        <p:grpSpPr>
          <a:xfrm>
            <a:off x="1602879" y="5800169"/>
            <a:ext cx="5486400" cy="513616"/>
            <a:chOff x="1388597" y="1478945"/>
            <a:chExt cx="8859365" cy="829381"/>
          </a:xfrm>
        </p:grpSpPr>
        <p:pic>
          <p:nvPicPr>
            <p:cNvPr id="4" name="Picture 3" descr="Text, logo, company name&#10;&#10;Description automatically generated">
              <a:extLst>
                <a:ext uri="{FF2B5EF4-FFF2-40B4-BE49-F238E27FC236}">
                  <a16:creationId xmlns:a16="http://schemas.microsoft.com/office/drawing/2014/main" id="{244A833B-E836-1E0A-0655-63FB5A0D75D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388597" y="1485366"/>
              <a:ext cx="2081858" cy="82296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0319CA87-C400-7268-1C15-1BE8A1146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1231" y="1485366"/>
              <a:ext cx="2076731" cy="731520"/>
            </a:xfrm>
            <a:prstGeom prst="rect">
              <a:avLst/>
            </a:prstGeom>
          </p:spPr>
        </p:pic>
        <p:pic>
          <p:nvPicPr>
            <p:cNvPr id="15" name="Picture 14" descr="Logo&#10;&#10;Description automatically generated">
              <a:extLst>
                <a:ext uri="{FF2B5EF4-FFF2-40B4-BE49-F238E27FC236}">
                  <a16:creationId xmlns:a16="http://schemas.microsoft.com/office/drawing/2014/main" id="{5CB1A33E-E73D-BE42-7F90-98ABE035D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1680" y="1478945"/>
              <a:ext cx="731520" cy="731520"/>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DCE512E3-19DA-7DBF-CC79-38F53B92C6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8486" y="1489031"/>
              <a:ext cx="2102069" cy="731520"/>
            </a:xfrm>
            <a:prstGeom prst="rect">
              <a:avLst/>
            </a:prstGeom>
          </p:spPr>
        </p:pic>
      </p:grpSp>
    </p:spTree>
    <p:extLst>
      <p:ext uri="{BB962C8B-B14F-4D97-AF65-F5344CB8AC3E}">
        <p14:creationId xmlns:p14="http://schemas.microsoft.com/office/powerpoint/2010/main" val="206990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AD3CC4-D991-7F05-E327-080DC4408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57240"/>
            <a:ext cx="12192000" cy="1000760"/>
          </a:xfrm>
          <a:prstGeom prst="rect">
            <a:avLst/>
          </a:prstGeom>
        </p:spPr>
      </p:pic>
      <p:sp>
        <p:nvSpPr>
          <p:cNvPr id="23" name="Slide Number Placeholder 1">
            <a:extLst>
              <a:ext uri="{FF2B5EF4-FFF2-40B4-BE49-F238E27FC236}">
                <a16:creationId xmlns:a16="http://schemas.microsoft.com/office/drawing/2014/main" id="{D31A4249-529A-A94B-0C1F-6C6BD0FFADC1}"/>
              </a:ext>
            </a:extLst>
          </p:cNvPr>
          <p:cNvSpPr txBox="1">
            <a:spLocks/>
          </p:cNvSpPr>
          <p:nvPr/>
        </p:nvSpPr>
        <p:spPr>
          <a:xfrm>
            <a:off x="9203214" y="64667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07F3F8D-740F-6945-86BC-E463D5A5F08B}" type="slidenum">
              <a:rPr lang="en-US" sz="1200" smtClean="0">
                <a:latin typeface="DM Sans" pitchFamily="2" charset="0"/>
              </a:rPr>
              <a:pPr algn="r"/>
              <a:t>2</a:t>
            </a:fld>
            <a:endParaRPr lang="en-US" sz="1200" dirty="0">
              <a:latin typeface="DM Sans" pitchFamily="2" charset="0"/>
            </a:endParaRPr>
          </a:p>
        </p:txBody>
      </p:sp>
      <p:sp>
        <p:nvSpPr>
          <p:cNvPr id="8" name="Title 1">
            <a:extLst>
              <a:ext uri="{FF2B5EF4-FFF2-40B4-BE49-F238E27FC236}">
                <a16:creationId xmlns:a16="http://schemas.microsoft.com/office/drawing/2014/main" id="{9C0E498B-0B6F-40AC-8E6E-82820EEB2606}"/>
              </a:ext>
            </a:extLst>
          </p:cNvPr>
          <p:cNvSpPr>
            <a:spLocks noGrp="1"/>
          </p:cNvSpPr>
          <p:nvPr>
            <p:ph type="title"/>
          </p:nvPr>
        </p:nvSpPr>
        <p:spPr>
          <a:xfrm>
            <a:off x="0" y="230786"/>
            <a:ext cx="12192000" cy="1000761"/>
          </a:xfrm>
        </p:spPr>
        <p:txBody>
          <a:bodyPr>
            <a:normAutofit/>
          </a:bodyPr>
          <a:lstStyle/>
          <a:p>
            <a:pPr marL="0" marR="0" algn="ctr">
              <a:spcAft>
                <a:spcPts val="0"/>
              </a:spcAft>
              <a:defRPr/>
            </a:pPr>
            <a:r>
              <a:rPr lang="en-US" sz="3600" dirty="0">
                <a:solidFill>
                  <a:srgbClr val="0E5F8F"/>
                </a:solidFill>
              </a:rPr>
              <a:t>Do You Have a New Circular Idea or Innovation?</a:t>
            </a:r>
          </a:p>
        </p:txBody>
      </p:sp>
      <p:sp>
        <p:nvSpPr>
          <p:cNvPr id="10" name="TextBox 9">
            <a:extLst>
              <a:ext uri="{FF2B5EF4-FFF2-40B4-BE49-F238E27FC236}">
                <a16:creationId xmlns:a16="http://schemas.microsoft.com/office/drawing/2014/main" id="{489497CD-A1D8-4548-9367-399D60524853}"/>
              </a:ext>
            </a:extLst>
          </p:cNvPr>
          <p:cNvSpPr txBox="1"/>
          <p:nvPr/>
        </p:nvSpPr>
        <p:spPr>
          <a:xfrm>
            <a:off x="0" y="6456988"/>
            <a:ext cx="938077" cy="30777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5F8F"/>
                </a:solidFill>
                <a:effectLst/>
                <a:uLnTx/>
                <a:uFillTx/>
                <a:latin typeface="DM Sans" pitchFamily="2" charset="0"/>
                <a:ea typeface="+mn-ea"/>
                <a:cs typeface="+mn-cs"/>
              </a:rPr>
              <a:t>COIL.eco</a:t>
            </a:r>
          </a:p>
        </p:txBody>
      </p:sp>
      <p:sp>
        <p:nvSpPr>
          <p:cNvPr id="6" name="TextBox 5">
            <a:extLst>
              <a:ext uri="{FF2B5EF4-FFF2-40B4-BE49-F238E27FC236}">
                <a16:creationId xmlns:a16="http://schemas.microsoft.com/office/drawing/2014/main" id="{C69EE260-29C1-4631-982A-B4B037D16A5E}"/>
              </a:ext>
            </a:extLst>
          </p:cNvPr>
          <p:cNvSpPr txBox="1"/>
          <p:nvPr/>
        </p:nvSpPr>
        <p:spPr>
          <a:xfrm>
            <a:off x="648071" y="1610058"/>
            <a:ext cx="10892900" cy="2585323"/>
          </a:xfrm>
          <a:prstGeom prst="rect">
            <a:avLst/>
          </a:prstGeom>
        </p:spPr>
        <p:txBody>
          <a:bodyPr vert="horz" wrap="square" lIns="91440" tIns="45720" rIns="91440" bIns="45720" rtlCol="0" anchor="ctr">
            <a:spAutoFit/>
          </a:bodyPr>
          <a:lstStyle/>
          <a:p>
            <a:pPr algn="ctr"/>
            <a:r>
              <a:rPr lang="en-US" dirty="0"/>
              <a:t>COIL is looking for new, innovative climate-smart circular ideas in the construction, renovation &amp; demolition (CRD) sector to tackle the challenges of waste, pollution, climate change, and biodiversity loss in Canada.</a:t>
            </a:r>
          </a:p>
          <a:p>
            <a:pPr algn="ctr"/>
            <a:endParaRPr lang="en-US" dirty="0"/>
          </a:p>
          <a:p>
            <a:pPr algn="ctr"/>
            <a:r>
              <a:rPr lang="en-US" dirty="0"/>
              <a:t>COIL’s national network will provide funding, mentorship and education through the</a:t>
            </a:r>
          </a:p>
          <a:p>
            <a:pPr algn="ctr"/>
            <a:r>
              <a:rPr lang="en-US" b="1" dirty="0"/>
              <a:t>National Construction and Demolition Circular Innovation Challenge</a:t>
            </a:r>
          </a:p>
          <a:p>
            <a:pPr algn="ctr"/>
            <a:r>
              <a:rPr lang="en-US" dirty="0"/>
              <a:t>in 2023 for the top applicants of three or more organizations to prototype their idea, innovation or approach,</a:t>
            </a:r>
          </a:p>
          <a:p>
            <a:pPr algn="ctr"/>
            <a:r>
              <a:rPr lang="en-US" dirty="0"/>
              <a:t>and for one successful team to demonstrate viability and scale in a pilot project up to six months.</a:t>
            </a:r>
          </a:p>
          <a:p>
            <a:pPr algn="ctr"/>
            <a:endParaRPr lang="en-US" dirty="0"/>
          </a:p>
          <a:p>
            <a:pPr algn="ctr"/>
            <a:r>
              <a:rPr lang="en-US" dirty="0"/>
              <a:t>Program information is available on </a:t>
            </a:r>
            <a:r>
              <a:rPr lang="en-US" dirty="0">
                <a:hlinkClick r:id="rId4"/>
              </a:rPr>
              <a:t>www.COIL.eco</a:t>
            </a:r>
            <a:r>
              <a:rPr lang="en-US" dirty="0"/>
              <a:t>.</a:t>
            </a:r>
          </a:p>
        </p:txBody>
      </p:sp>
      <p:grpSp>
        <p:nvGrpSpPr>
          <p:cNvPr id="24" name="Group 23">
            <a:extLst>
              <a:ext uri="{FF2B5EF4-FFF2-40B4-BE49-F238E27FC236}">
                <a16:creationId xmlns:a16="http://schemas.microsoft.com/office/drawing/2014/main" id="{87CFB2F3-97B7-49EF-80C3-F3C4375B590D}"/>
              </a:ext>
            </a:extLst>
          </p:cNvPr>
          <p:cNvGrpSpPr/>
          <p:nvPr/>
        </p:nvGrpSpPr>
        <p:grpSpPr>
          <a:xfrm>
            <a:off x="1664838" y="4953754"/>
            <a:ext cx="8859365" cy="829381"/>
            <a:chOff x="1388597" y="1478945"/>
            <a:chExt cx="8859365" cy="829381"/>
          </a:xfrm>
        </p:grpSpPr>
        <p:pic>
          <p:nvPicPr>
            <p:cNvPr id="3" name="Picture 2" descr="Text, logo, company name&#10;&#10;Description automatically generated">
              <a:extLst>
                <a:ext uri="{FF2B5EF4-FFF2-40B4-BE49-F238E27FC236}">
                  <a16:creationId xmlns:a16="http://schemas.microsoft.com/office/drawing/2014/main" id="{A552447B-4457-45BB-8B5B-178875F3AC0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388597" y="1485366"/>
              <a:ext cx="2081858" cy="822960"/>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9C30A76-6712-4C6A-8621-7A56D4E0BC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1231" y="1485366"/>
              <a:ext cx="2076731" cy="731520"/>
            </a:xfrm>
            <a:prstGeom prst="rect">
              <a:avLst/>
            </a:prstGeom>
          </p:spPr>
        </p:pic>
        <p:pic>
          <p:nvPicPr>
            <p:cNvPr id="19" name="Picture 18" descr="Logo&#10;&#10;Description automatically generated">
              <a:extLst>
                <a:ext uri="{FF2B5EF4-FFF2-40B4-BE49-F238E27FC236}">
                  <a16:creationId xmlns:a16="http://schemas.microsoft.com/office/drawing/2014/main" id="{2C5C2F7D-54FB-44A8-8CE3-D16741F76E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1680" y="1478945"/>
              <a:ext cx="731520" cy="731520"/>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766E52A2-91A0-49BC-874D-7FD865A31A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8486" y="1489031"/>
              <a:ext cx="2102069" cy="731520"/>
            </a:xfrm>
            <a:prstGeom prst="rect">
              <a:avLst/>
            </a:prstGeom>
          </p:spPr>
        </p:pic>
      </p:grpSp>
    </p:spTree>
    <p:extLst>
      <p:ext uri="{BB962C8B-B14F-4D97-AF65-F5344CB8AC3E}">
        <p14:creationId xmlns:p14="http://schemas.microsoft.com/office/powerpoint/2010/main" val="1517322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F0283B6-8BD5-4EC9-A77C-770463ECCF38}"/>
              </a:ext>
            </a:extLst>
          </p:cNvPr>
          <p:cNvPicPr>
            <a:picLocks noChangeAspect="1"/>
          </p:cNvPicPr>
          <p:nvPr/>
        </p:nvPicPr>
        <p:blipFill>
          <a:blip r:embed="rId2"/>
          <a:stretch>
            <a:fillRect/>
          </a:stretch>
        </p:blipFill>
        <p:spPr>
          <a:xfrm>
            <a:off x="783002" y="999636"/>
            <a:ext cx="2192867" cy="182880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BFAD3CC4-D991-7F05-E327-080DC4408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57240"/>
            <a:ext cx="12192000" cy="1000760"/>
          </a:xfrm>
          <a:prstGeom prst="rect">
            <a:avLst/>
          </a:prstGeom>
        </p:spPr>
      </p:pic>
      <p:sp>
        <p:nvSpPr>
          <p:cNvPr id="23" name="Slide Number Placeholder 1">
            <a:extLst>
              <a:ext uri="{FF2B5EF4-FFF2-40B4-BE49-F238E27FC236}">
                <a16:creationId xmlns:a16="http://schemas.microsoft.com/office/drawing/2014/main" id="{D31A4249-529A-A94B-0C1F-6C6BD0FFADC1}"/>
              </a:ext>
            </a:extLst>
          </p:cNvPr>
          <p:cNvSpPr txBox="1">
            <a:spLocks/>
          </p:cNvSpPr>
          <p:nvPr/>
        </p:nvSpPr>
        <p:spPr>
          <a:xfrm>
            <a:off x="9203214" y="64667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7F3F8D-740F-6945-86BC-E463D5A5F08B}" type="slidenum">
              <a:rPr kumimoji="0" lang="en-US" sz="1200" b="0" i="0" u="none" strike="noStrike" kern="1200" cap="none" spc="0" normalizeH="0" baseline="0" noProof="0" smtClean="0">
                <a:ln>
                  <a:noFill/>
                </a:ln>
                <a:solidFill>
                  <a:srgbClr val="000000"/>
                </a:solidFill>
                <a:effectLst/>
                <a:uLnTx/>
                <a:uFillTx/>
                <a:latin typeface="DM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DM Sans" pitchFamily="2" charset="0"/>
              <a:ea typeface="+mn-ea"/>
              <a:cs typeface="+mn-cs"/>
            </a:endParaRPr>
          </a:p>
        </p:txBody>
      </p:sp>
      <p:sp>
        <p:nvSpPr>
          <p:cNvPr id="26" name="Title 1">
            <a:extLst>
              <a:ext uri="{FF2B5EF4-FFF2-40B4-BE49-F238E27FC236}">
                <a16:creationId xmlns:a16="http://schemas.microsoft.com/office/drawing/2014/main" id="{C5C93D10-DA36-4536-9C38-0C1605C025F8}"/>
              </a:ext>
            </a:extLst>
          </p:cNvPr>
          <p:cNvSpPr>
            <a:spLocks noGrp="1"/>
          </p:cNvSpPr>
          <p:nvPr>
            <p:ph type="title"/>
          </p:nvPr>
        </p:nvSpPr>
        <p:spPr>
          <a:xfrm>
            <a:off x="0" y="17198"/>
            <a:ext cx="12192000" cy="1000761"/>
          </a:xfrm>
        </p:spPr>
        <p:txBody>
          <a:bodyPr>
            <a:normAutofit/>
          </a:bodyPr>
          <a:lstStyle/>
          <a:p>
            <a:pPr marL="0" marR="0" algn="ctr">
              <a:spcAft>
                <a:spcPts val="0"/>
              </a:spcAft>
              <a:defRPr/>
            </a:pPr>
            <a:r>
              <a:rPr lang="en-US" sz="3600" dirty="0">
                <a:solidFill>
                  <a:srgbClr val="0E5F8F"/>
                </a:solidFill>
              </a:rPr>
              <a:t>Importance of the Circular Economy</a:t>
            </a:r>
          </a:p>
        </p:txBody>
      </p:sp>
      <p:pic>
        <p:nvPicPr>
          <p:cNvPr id="14" name="Picture 13">
            <a:extLst>
              <a:ext uri="{FF2B5EF4-FFF2-40B4-BE49-F238E27FC236}">
                <a16:creationId xmlns:a16="http://schemas.microsoft.com/office/drawing/2014/main" id="{14896A99-8B01-4DC4-B7BB-7AAC83813F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97365" y="2218845"/>
            <a:ext cx="3831604" cy="2456331"/>
          </a:xfrm>
          <a:prstGeom prst="rect">
            <a:avLst/>
          </a:prstGeom>
          <a:ln>
            <a:noFill/>
          </a:ln>
          <a:effectLst>
            <a:outerShdw blurRad="292100" dist="139700" dir="2700000" algn="tl" rotWithShape="0">
              <a:srgbClr val="333333">
                <a:alpha val="65000"/>
              </a:srgbClr>
            </a:outerShdw>
          </a:effectLst>
        </p:spPr>
      </p:pic>
      <p:sp>
        <p:nvSpPr>
          <p:cNvPr id="16" name="Arrow: Bent 15">
            <a:extLst>
              <a:ext uri="{FF2B5EF4-FFF2-40B4-BE49-F238E27FC236}">
                <a16:creationId xmlns:a16="http://schemas.microsoft.com/office/drawing/2014/main" id="{CC865524-258E-4F5F-9BC1-0FD827168542}"/>
              </a:ext>
            </a:extLst>
          </p:cNvPr>
          <p:cNvSpPr/>
          <p:nvPr/>
        </p:nvSpPr>
        <p:spPr>
          <a:xfrm rot="5400000">
            <a:off x="3106976" y="1558664"/>
            <a:ext cx="543700" cy="495613"/>
          </a:xfrm>
          <a:prstGeom prst="bentArrow">
            <a:avLst>
              <a:gd name="adj1" fmla="val 27341"/>
              <a:gd name="adj2" fmla="val 27341"/>
              <a:gd name="adj3" fmla="val 25000"/>
              <a:gd name="adj4" fmla="val 7500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7B6F619-61B1-4722-93B9-33448E757597}"/>
              </a:ext>
            </a:extLst>
          </p:cNvPr>
          <p:cNvSpPr txBox="1"/>
          <p:nvPr/>
        </p:nvSpPr>
        <p:spPr>
          <a:xfrm>
            <a:off x="1071500" y="5164001"/>
            <a:ext cx="5483333" cy="1200329"/>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DM Sans" pitchFamily="2" charset="0"/>
                <a:ea typeface="Times New Roman" panose="02020603050405020304" pitchFamily="18" charset="0"/>
                <a:cs typeface="+mn-cs"/>
              </a:rPr>
              <a:t>Systems-solution framework that tackles global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DM Sans" pitchFamily="2" charset="0"/>
                <a:ea typeface="Times New Roman" panose="02020603050405020304" pitchFamily="18" charset="0"/>
                <a:cs typeface="+mn-cs"/>
              </a:rPr>
              <a:t>like climate change, biodiversity loss, waste, and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DM Sans" pitchFamily="2"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DM Sans" pitchFamily="2" charset="0"/>
                <a:ea typeface="Times New Roman" panose="02020603050405020304" pitchFamily="18" charset="0"/>
                <a:cs typeface="+mn-cs"/>
              </a:rPr>
              <a:t>Based on three principles, driven by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DM Sans" pitchFamily="2" charset="0"/>
                <a:ea typeface="Times New Roman" panose="02020603050405020304" pitchFamily="18" charset="0"/>
                <a:cs typeface="+mn-cs"/>
              </a:rPr>
              <a:t>eliminate waste and pollution; circulate products and materials (at their highest value); and regenerate nature.</a:t>
            </a:r>
            <a:endParaRPr kumimoji="0" lang="en-US" sz="1200" b="0" i="0" u="none" strike="noStrike" kern="1200" cap="none" spc="0" normalizeH="0" baseline="0" noProof="0" dirty="0">
              <a:ln>
                <a:noFill/>
              </a:ln>
              <a:solidFill>
                <a:srgbClr val="000000"/>
              </a:solidFill>
              <a:effectLst/>
              <a:uLnTx/>
              <a:uFillTx/>
              <a:latin typeface="DM Sans" pitchFamily="2" charset="0"/>
              <a:ea typeface="Calibri" panose="020F0502020204030204" pitchFamily="34" charset="0"/>
              <a:cs typeface="+mn-cs"/>
            </a:endParaRPr>
          </a:p>
        </p:txBody>
      </p:sp>
      <p:sp>
        <p:nvSpPr>
          <p:cNvPr id="24" name="TextBox 23">
            <a:extLst>
              <a:ext uri="{FF2B5EF4-FFF2-40B4-BE49-F238E27FC236}">
                <a16:creationId xmlns:a16="http://schemas.microsoft.com/office/drawing/2014/main" id="{6319214B-25C7-40CA-A46E-BDC377E554C3}"/>
              </a:ext>
            </a:extLst>
          </p:cNvPr>
          <p:cNvSpPr txBox="1"/>
          <p:nvPr/>
        </p:nvSpPr>
        <p:spPr>
          <a:xfrm>
            <a:off x="6920751" y="1681284"/>
            <a:ext cx="2377574" cy="400110"/>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F8F"/>
                </a:solidFill>
                <a:effectLst/>
                <a:uLnTx/>
                <a:uFillTx/>
                <a:latin typeface="DM Sans" pitchFamily="2" charset="0"/>
                <a:ea typeface="+mn-ea"/>
                <a:cs typeface="+mn-cs"/>
              </a:rPr>
              <a:t>Business benefits</a:t>
            </a:r>
          </a:p>
        </p:txBody>
      </p:sp>
      <p:sp>
        <p:nvSpPr>
          <p:cNvPr id="18" name="TextBox 17">
            <a:extLst>
              <a:ext uri="{FF2B5EF4-FFF2-40B4-BE49-F238E27FC236}">
                <a16:creationId xmlns:a16="http://schemas.microsoft.com/office/drawing/2014/main" id="{45E98D6E-4DC0-452C-A87C-22DDE7588604}"/>
              </a:ext>
            </a:extLst>
          </p:cNvPr>
          <p:cNvSpPr txBox="1"/>
          <p:nvPr/>
        </p:nvSpPr>
        <p:spPr>
          <a:xfrm>
            <a:off x="6920751" y="2200517"/>
            <a:ext cx="4793051" cy="3092641"/>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M Sans" pitchFamily="2" charset="0"/>
                <a:ea typeface="+mn-ea"/>
                <a:cs typeface="+mn-cs"/>
              </a:rPr>
              <a:t>Reduce operating cost and waste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M Sans" pitchFamily="2" charset="0"/>
                <a:ea typeface="+mn-ea"/>
                <a:cs typeface="+mn-cs"/>
              </a:rPr>
              <a:t>Reduce resource and carbon-intensive energy consumption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M Sans" pitchFamily="2" charset="0"/>
                <a:ea typeface="+mn-ea"/>
                <a:cs typeface="+mn-cs"/>
              </a:rPr>
              <a:t>Improve competitiveness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M Sans" pitchFamily="2" charset="0"/>
                <a:ea typeface="+mn-ea"/>
                <a:cs typeface="+mn-cs"/>
              </a:rPr>
              <a:t>Strengthen relationships and brand (customers, employees, suppliers)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M Sans" pitchFamily="2" charset="0"/>
                <a:ea typeface="+mn-ea"/>
                <a:cs typeface="+mn-cs"/>
              </a:rPr>
              <a:t>Diversify revenues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M Sans" pitchFamily="2" charset="0"/>
                <a:ea typeface="+mn-ea"/>
                <a:cs typeface="+mn-cs"/>
              </a:rPr>
              <a:t>Mitigate risk (supply chain resiliency)</a:t>
            </a:r>
            <a:endParaRPr kumimoji="0" lang="en-US" sz="1600" b="0" i="0" u="none" strike="noStrike" kern="1200" cap="none" spc="0" normalizeH="0" baseline="0" noProof="0" dirty="0">
              <a:ln>
                <a:noFill/>
              </a:ln>
              <a:solidFill>
                <a:srgbClr val="000000"/>
              </a:solidFill>
              <a:effectLst/>
              <a:uLnTx/>
              <a:uFillTx/>
              <a:latin typeface="DM Sans"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132A29C-840D-44D8-B038-9B803F16C7A5}"/>
              </a:ext>
            </a:extLst>
          </p:cNvPr>
          <p:cNvSpPr txBox="1"/>
          <p:nvPr/>
        </p:nvSpPr>
        <p:spPr>
          <a:xfrm>
            <a:off x="8346139" y="5823195"/>
            <a:ext cx="2761077" cy="83099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Calibri" panose="020F0502020204030204"/>
                <a:ea typeface="+mn-ea"/>
                <a:cs typeface="+mn-cs"/>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Circular Innovation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Ellen MacArthur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Environment and Climate Change Canada</a:t>
            </a:r>
          </a:p>
        </p:txBody>
      </p:sp>
      <p:sp>
        <p:nvSpPr>
          <p:cNvPr id="28" name="TextBox 27">
            <a:extLst>
              <a:ext uri="{FF2B5EF4-FFF2-40B4-BE49-F238E27FC236}">
                <a16:creationId xmlns:a16="http://schemas.microsoft.com/office/drawing/2014/main" id="{ECC49E3C-5532-4C50-BF2F-96175AB62757}"/>
              </a:ext>
            </a:extLst>
          </p:cNvPr>
          <p:cNvSpPr txBox="1"/>
          <p:nvPr/>
        </p:nvSpPr>
        <p:spPr>
          <a:xfrm>
            <a:off x="0" y="6456988"/>
            <a:ext cx="938077" cy="30777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5F8F"/>
                </a:solidFill>
                <a:effectLst/>
                <a:uLnTx/>
                <a:uFillTx/>
                <a:latin typeface="DM Sans" pitchFamily="2" charset="0"/>
                <a:ea typeface="+mn-ea"/>
                <a:cs typeface="+mn-cs"/>
              </a:rPr>
              <a:t>COIL.eco</a:t>
            </a:r>
          </a:p>
        </p:txBody>
      </p:sp>
    </p:spTree>
    <p:extLst>
      <p:ext uri="{BB962C8B-B14F-4D97-AF65-F5344CB8AC3E}">
        <p14:creationId xmlns:p14="http://schemas.microsoft.com/office/powerpoint/2010/main" val="151306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AD3CC4-D991-7F05-E327-080DC4408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57240"/>
            <a:ext cx="12192000" cy="1000760"/>
          </a:xfrm>
          <a:prstGeom prst="rect">
            <a:avLst/>
          </a:prstGeom>
        </p:spPr>
      </p:pic>
      <p:sp>
        <p:nvSpPr>
          <p:cNvPr id="23" name="Slide Number Placeholder 1">
            <a:extLst>
              <a:ext uri="{FF2B5EF4-FFF2-40B4-BE49-F238E27FC236}">
                <a16:creationId xmlns:a16="http://schemas.microsoft.com/office/drawing/2014/main" id="{D31A4249-529A-A94B-0C1F-6C6BD0FFADC1}"/>
              </a:ext>
            </a:extLst>
          </p:cNvPr>
          <p:cNvSpPr txBox="1">
            <a:spLocks/>
          </p:cNvSpPr>
          <p:nvPr/>
        </p:nvSpPr>
        <p:spPr>
          <a:xfrm>
            <a:off x="9203214" y="64667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07F3F8D-740F-6945-86BC-E463D5A5F08B}" type="slidenum">
              <a:rPr lang="en-US" sz="1200" smtClean="0">
                <a:latin typeface="DM Sans" pitchFamily="2" charset="0"/>
              </a:rPr>
              <a:pPr algn="r"/>
              <a:t>4</a:t>
            </a:fld>
            <a:endParaRPr lang="en-US" sz="1200" dirty="0">
              <a:latin typeface="DM Sans" pitchFamily="2" charset="0"/>
            </a:endParaRPr>
          </a:p>
        </p:txBody>
      </p:sp>
      <p:sp>
        <p:nvSpPr>
          <p:cNvPr id="7" name="TextBox 6">
            <a:extLst>
              <a:ext uri="{FF2B5EF4-FFF2-40B4-BE49-F238E27FC236}">
                <a16:creationId xmlns:a16="http://schemas.microsoft.com/office/drawing/2014/main" id="{3E4501EA-D7CB-4BC7-9398-6C29A249D9BA}"/>
              </a:ext>
            </a:extLst>
          </p:cNvPr>
          <p:cNvSpPr txBox="1"/>
          <p:nvPr/>
        </p:nvSpPr>
        <p:spPr>
          <a:xfrm>
            <a:off x="618478" y="1809620"/>
            <a:ext cx="10955044" cy="3512372"/>
          </a:xfrm>
          <a:prstGeom prst="rect">
            <a:avLst/>
          </a:prstGeom>
          <a:noFill/>
        </p:spPr>
        <p:txBody>
          <a:bodyPr wrap="square">
            <a:spAutoFit/>
          </a:bodyPr>
          <a:lstStyle/>
          <a:p>
            <a:pPr marL="0" marR="0">
              <a:lnSpc>
                <a:spcPct val="107000"/>
              </a:lnSpc>
              <a:spcBef>
                <a:spcPts val="0"/>
              </a:spcBef>
              <a:spcAft>
                <a:spcPts val="800"/>
              </a:spcAft>
            </a:pPr>
            <a:r>
              <a:rPr lang="en-US" sz="1400" dirty="0">
                <a:effectLst/>
                <a:latin typeface="Verdana" panose="020B0604030504040204" pitchFamily="34" charset="0"/>
                <a:ea typeface="Calibri" panose="020F0502020204030204" pitchFamily="34" charset="0"/>
                <a:cs typeface="Arial" panose="020B0604020202020204" pitchFamily="34" charset="0"/>
              </a:rPr>
              <a:t>Circular Opportunity Innovation Launchpad (COIL) has launched our </a:t>
            </a:r>
            <a:r>
              <a:rPr lang="en-US" sz="1400" b="1" dirty="0">
                <a:effectLst/>
                <a:latin typeface="Verdana" panose="020B0604030504040204" pitchFamily="34" charset="0"/>
                <a:ea typeface="Calibri" panose="020F0502020204030204" pitchFamily="34" charset="0"/>
                <a:cs typeface="Arial" panose="020B0604020202020204" pitchFamily="34" charset="0"/>
              </a:rPr>
              <a:t>National Construction and Demolition Circular Innovation Challenge</a:t>
            </a:r>
            <a:r>
              <a:rPr lang="en-US" sz="1400" dirty="0">
                <a:effectLst/>
                <a:latin typeface="Verdana" panose="020B0604030504040204" pitchFamily="34" charset="0"/>
                <a:ea typeface="Calibri" panose="020F0502020204030204" pitchFamily="34" charset="0"/>
                <a:cs typeface="Arial" panose="020B0604020202020204" pitchFamily="34" charset="0"/>
              </a:rPr>
              <a:t> to encourage the development of new ideas, innovations or approaches to specifically address materials diversion and recovery or reuse, recycling</a:t>
            </a:r>
            <a:r>
              <a:rPr lang="en-US" sz="1400" dirty="0">
                <a:latin typeface="Verdana" panose="020B0604030504040204" pitchFamily="34" charset="0"/>
                <a:ea typeface="Calibri" panose="020F0502020204030204" pitchFamily="34" charset="0"/>
                <a:cs typeface="Arial" panose="020B0604020202020204" pitchFamily="34" charset="0"/>
              </a:rPr>
              <a:t> and </a:t>
            </a:r>
            <a:r>
              <a:rPr lang="en-US" sz="1400" dirty="0">
                <a:effectLst/>
                <a:latin typeface="Verdana" panose="020B0604030504040204" pitchFamily="34" charset="0"/>
                <a:ea typeface="Calibri" panose="020F0502020204030204" pitchFamily="34" charset="0"/>
                <a:cs typeface="Arial" panose="020B0604020202020204" pitchFamily="34" charset="0"/>
              </a:rPr>
              <a:t>upcycling challenges in the construction, renovation and demolition (CRD) sector.  COIL is seeking collaborative teams of </a:t>
            </a:r>
            <a:r>
              <a:rPr lang="en-US" sz="1400" dirty="0">
                <a:latin typeface="Verdana" panose="020B0604030504040204" pitchFamily="34" charset="0"/>
                <a:ea typeface="Calibri" panose="020F0502020204030204" pitchFamily="34" charset="0"/>
                <a:cs typeface="Arial" panose="020B0604020202020204" pitchFamily="34" charset="0"/>
              </a:rPr>
              <a:t>organizations (businesses, </a:t>
            </a:r>
            <a:r>
              <a:rPr lang="en-US" sz="1400" dirty="0">
                <a:effectLst/>
                <a:latin typeface="Verdana" panose="020B0604030504040204" pitchFamily="34" charset="0"/>
                <a:ea typeface="Calibri" panose="020F0502020204030204" pitchFamily="34" charset="0"/>
                <a:cs typeface="Arial" panose="020B0604020202020204" pitchFamily="34" charset="0"/>
              </a:rPr>
              <a:t>not-for-profits, academia, etc) with new thinking to accelerate the climate-smart circular economy (CE).</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400" dirty="0">
                <a:effectLst/>
                <a:latin typeface="Verdana" panose="020B0604030504040204" pitchFamily="34" charset="0"/>
                <a:ea typeface="Calibri" panose="020F0502020204030204" pitchFamily="34" charset="0"/>
                <a:cs typeface="Arial" panose="020B0604020202020204" pitchFamily="34" charset="0"/>
              </a:rPr>
              <a:t>We have funding available for CRD CE projects that can create systems-level, sector-wide impact and change.  The ideas, innovations or approaches should be capable of transforming an industry, or even create a new one.</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400" dirty="0">
                <a:effectLst/>
                <a:latin typeface="Verdana" panose="020B060403050404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400" dirty="0">
                <a:effectLst/>
                <a:latin typeface="Verdana" panose="020B0604030504040204" pitchFamily="34" charset="0"/>
                <a:ea typeface="Calibri" panose="020F0502020204030204" pitchFamily="34" charset="0"/>
                <a:cs typeface="Arial" panose="020B0604020202020204" pitchFamily="34" charset="0"/>
              </a:rPr>
              <a:t>COIL is looking for teams that want to be Canadian circular economy leaders.  Further to funding, mentorship and CE education, accepted participants in our CRD CE challenge will receive promotion across our networks, including at national and/or international forums.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400" dirty="0">
                <a:effectLst/>
                <a:latin typeface="Verdana" panose="020B0604030504040204" pitchFamily="34" charset="0"/>
                <a:ea typeface="Calibri" panose="020F0502020204030204" pitchFamily="34" charset="0"/>
                <a:cs typeface="Arial" panose="020B0604020202020204" pitchFamily="34" charset="0"/>
              </a:rPr>
              <a:t>The Ellen MacArthur Foundation reports that the “built environment” uses almost half of all materials extracted from the Earth each year. This challenge is to improve the management of CRD materials from across the supply chain, recovery on construction sites, diversion away from landfill, and to increased reuse, recycling and/or upcycling.</a:t>
            </a:r>
            <a:endParaRPr lang="en-US" sz="1400" dirty="0">
              <a:effectLst/>
              <a:latin typeface="Calibri" panose="020F0502020204030204" pitchFamily="34" charset="0"/>
              <a:ea typeface="Calibri" panose="020F0502020204030204" pitchFamily="34" charset="0"/>
            </a:endParaRPr>
          </a:p>
        </p:txBody>
      </p:sp>
      <p:sp>
        <p:nvSpPr>
          <p:cNvPr id="8" name="Title 1">
            <a:extLst>
              <a:ext uri="{FF2B5EF4-FFF2-40B4-BE49-F238E27FC236}">
                <a16:creationId xmlns:a16="http://schemas.microsoft.com/office/drawing/2014/main" id="{9C0E498B-0B6F-40AC-8E6E-82820EEB2606}"/>
              </a:ext>
            </a:extLst>
          </p:cNvPr>
          <p:cNvSpPr>
            <a:spLocks noGrp="1"/>
          </p:cNvSpPr>
          <p:nvPr>
            <p:ph type="title"/>
          </p:nvPr>
        </p:nvSpPr>
        <p:spPr>
          <a:xfrm>
            <a:off x="506027" y="230786"/>
            <a:ext cx="11070454" cy="1286804"/>
          </a:xfrm>
        </p:spPr>
        <p:txBody>
          <a:bodyPr>
            <a:normAutofit/>
          </a:bodyPr>
          <a:lstStyle/>
          <a:p>
            <a:pPr marL="0" marR="0">
              <a:spcAft>
                <a:spcPts val="0"/>
              </a:spcAft>
              <a:defRPr/>
            </a:pPr>
            <a:r>
              <a:rPr lang="en-US" sz="3600" dirty="0">
                <a:solidFill>
                  <a:srgbClr val="0E5F8F"/>
                </a:solidFill>
              </a:rPr>
              <a:t>National Construction and Demolition</a:t>
            </a:r>
            <a:br>
              <a:rPr lang="en-US" sz="3600" dirty="0">
                <a:solidFill>
                  <a:srgbClr val="0E5F8F"/>
                </a:solidFill>
              </a:rPr>
            </a:br>
            <a:r>
              <a:rPr lang="en-US" sz="3600" dirty="0">
                <a:solidFill>
                  <a:srgbClr val="0E5F8F"/>
                </a:solidFill>
              </a:rPr>
              <a:t>Circular Innovation Challenge</a:t>
            </a:r>
          </a:p>
        </p:txBody>
      </p:sp>
      <p:sp>
        <p:nvSpPr>
          <p:cNvPr id="10" name="TextBox 9">
            <a:extLst>
              <a:ext uri="{FF2B5EF4-FFF2-40B4-BE49-F238E27FC236}">
                <a16:creationId xmlns:a16="http://schemas.microsoft.com/office/drawing/2014/main" id="{489497CD-A1D8-4548-9367-399D60524853}"/>
              </a:ext>
            </a:extLst>
          </p:cNvPr>
          <p:cNvSpPr txBox="1"/>
          <p:nvPr/>
        </p:nvSpPr>
        <p:spPr>
          <a:xfrm>
            <a:off x="0" y="6456988"/>
            <a:ext cx="938077" cy="30777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5F8F"/>
                </a:solidFill>
                <a:effectLst/>
                <a:uLnTx/>
                <a:uFillTx/>
                <a:latin typeface="DM Sans" pitchFamily="2" charset="0"/>
                <a:ea typeface="+mn-ea"/>
                <a:cs typeface="+mn-cs"/>
              </a:rPr>
              <a:t>COIL.eco</a:t>
            </a:r>
          </a:p>
        </p:txBody>
      </p:sp>
    </p:spTree>
    <p:extLst>
      <p:ext uri="{BB962C8B-B14F-4D97-AF65-F5344CB8AC3E}">
        <p14:creationId xmlns:p14="http://schemas.microsoft.com/office/powerpoint/2010/main" val="3919955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AD3CC4-D991-7F05-E327-080DC4408D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7240"/>
            <a:ext cx="12192000" cy="1000760"/>
          </a:xfrm>
          <a:prstGeom prst="rect">
            <a:avLst/>
          </a:prstGeom>
        </p:spPr>
      </p:pic>
      <p:sp>
        <p:nvSpPr>
          <p:cNvPr id="23" name="Slide Number Placeholder 1">
            <a:extLst>
              <a:ext uri="{FF2B5EF4-FFF2-40B4-BE49-F238E27FC236}">
                <a16:creationId xmlns:a16="http://schemas.microsoft.com/office/drawing/2014/main" id="{D31A4249-529A-A94B-0C1F-6C6BD0FFADC1}"/>
              </a:ext>
            </a:extLst>
          </p:cNvPr>
          <p:cNvSpPr txBox="1">
            <a:spLocks/>
          </p:cNvSpPr>
          <p:nvPr/>
        </p:nvSpPr>
        <p:spPr>
          <a:xfrm>
            <a:off x="9203214" y="64667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7F3F8D-740F-6945-86BC-E463D5A5F08B}" type="slidenum">
              <a:rPr kumimoji="0" lang="en-US" sz="1200" b="0" i="0" u="none" strike="noStrike" kern="1200" cap="none" spc="0" normalizeH="0" baseline="0" noProof="0" smtClean="0">
                <a:ln>
                  <a:noFill/>
                </a:ln>
                <a:solidFill>
                  <a:srgbClr val="000000"/>
                </a:solidFill>
                <a:effectLst/>
                <a:uLnTx/>
                <a:uFillTx/>
                <a:latin typeface="DM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DM Sans" pitchFamily="2" charset="0"/>
              <a:ea typeface="+mn-ea"/>
              <a:cs typeface="+mn-cs"/>
            </a:endParaRPr>
          </a:p>
        </p:txBody>
      </p:sp>
      <p:sp>
        <p:nvSpPr>
          <p:cNvPr id="26" name="Title 1">
            <a:extLst>
              <a:ext uri="{FF2B5EF4-FFF2-40B4-BE49-F238E27FC236}">
                <a16:creationId xmlns:a16="http://schemas.microsoft.com/office/drawing/2014/main" id="{C5C93D10-DA36-4536-9C38-0C1605C025F8}"/>
              </a:ext>
            </a:extLst>
          </p:cNvPr>
          <p:cNvSpPr>
            <a:spLocks noGrp="1"/>
          </p:cNvSpPr>
          <p:nvPr>
            <p:ph type="title"/>
          </p:nvPr>
        </p:nvSpPr>
        <p:spPr>
          <a:xfrm>
            <a:off x="0" y="70988"/>
            <a:ext cx="12192000" cy="1000761"/>
          </a:xfrm>
        </p:spPr>
        <p:txBody>
          <a:bodyPr>
            <a:normAutofit/>
          </a:bodyPr>
          <a:lstStyle/>
          <a:p>
            <a:pPr marL="0" marR="0" algn="ctr">
              <a:spcAft>
                <a:spcPts val="0"/>
              </a:spcAft>
              <a:defRPr/>
            </a:pPr>
            <a:r>
              <a:rPr lang="en-US" sz="3600" dirty="0">
                <a:solidFill>
                  <a:srgbClr val="0E5F8F"/>
                </a:solidFill>
              </a:rPr>
              <a:t>Our Challenge Scope of CRD Circularity </a:t>
            </a:r>
          </a:p>
        </p:txBody>
      </p:sp>
      <p:sp>
        <p:nvSpPr>
          <p:cNvPr id="24" name="TextBox 23">
            <a:extLst>
              <a:ext uri="{FF2B5EF4-FFF2-40B4-BE49-F238E27FC236}">
                <a16:creationId xmlns:a16="http://schemas.microsoft.com/office/drawing/2014/main" id="{6319214B-25C7-40CA-A46E-BDC377E554C3}"/>
              </a:ext>
            </a:extLst>
          </p:cNvPr>
          <p:cNvSpPr txBox="1"/>
          <p:nvPr/>
        </p:nvSpPr>
        <p:spPr>
          <a:xfrm>
            <a:off x="6046832" y="1245444"/>
            <a:ext cx="4004622" cy="1354217"/>
          </a:xfrm>
          <a:prstGeom prst="rect">
            <a:avLst/>
          </a:prstGeom>
        </p:spPr>
        <p:txBody>
          <a:bodyPr vert="horz" wrap="none" lIns="91440" tIns="45720" rIns="91440" bIns="45720" rtlCol="0" anchor="ctr">
            <a:spAutoFit/>
          </a:bodyPr>
          <a:lstStyle/>
          <a:p>
            <a:pPr algn="ctr">
              <a:defRPr/>
            </a:pPr>
            <a:r>
              <a:rPr kumimoji="0" lang="en-US" b="1" i="0" u="sng" strike="noStrike" kern="1200" cap="none" spc="0" normalizeH="0" baseline="0" noProof="0" dirty="0">
                <a:ln>
                  <a:noFill/>
                </a:ln>
                <a:solidFill>
                  <a:srgbClr val="000000"/>
                </a:solidFill>
                <a:effectLst/>
                <a:uLnTx/>
                <a:uFillTx/>
                <a:latin typeface="DM Sans" pitchFamily="2" charset="0"/>
                <a:ea typeface="+mn-ea"/>
                <a:cs typeface="+mn-cs"/>
              </a:rPr>
              <a:t>Material or Market </a:t>
            </a:r>
            <a:r>
              <a:rPr lang="en-US" b="1" u="sng" dirty="0">
                <a:solidFill>
                  <a:srgbClr val="000000"/>
                </a:solidFill>
                <a:latin typeface="DM Sans" pitchFamily="2" charset="0"/>
              </a:rPr>
              <a:t>I</a:t>
            </a:r>
            <a:r>
              <a:rPr kumimoji="0" lang="en-US" b="1" i="0" u="sng" strike="noStrike" kern="1200" cap="none" spc="0" normalizeH="0" baseline="0" noProof="0" dirty="0">
                <a:ln>
                  <a:noFill/>
                </a:ln>
                <a:solidFill>
                  <a:srgbClr val="000000"/>
                </a:solidFill>
                <a:effectLst/>
                <a:uLnTx/>
                <a:uFillTx/>
                <a:latin typeface="DM Sans" pitchFamily="2" charset="0"/>
                <a:ea typeface="+mn-ea"/>
                <a:cs typeface="+mn-cs"/>
              </a:rPr>
              <a:t>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dirty="0">
              <a:solidFill>
                <a:srgbClr val="000000"/>
              </a:solidFill>
              <a:latin typeface="DM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DM Sans" pitchFamily="2" charset="0"/>
                <a:ea typeface="+mn-ea"/>
                <a:cs typeface="+mn-cs"/>
              </a:rPr>
              <a:t>Create market demand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DM Sans" pitchFamily="2" charset="0"/>
              </a:rPr>
              <a:t>a</a:t>
            </a:r>
            <a:r>
              <a:rPr kumimoji="0" lang="en-US" b="1" i="0" u="none" strike="noStrike" kern="1200" cap="none" spc="0" normalizeH="0" baseline="0" noProof="0" dirty="0">
                <a:ln>
                  <a:noFill/>
                </a:ln>
                <a:solidFill>
                  <a:srgbClr val="000000"/>
                </a:solidFill>
                <a:effectLst/>
                <a:uLnTx/>
                <a:uFillTx/>
                <a:latin typeface="DM Sans" pitchFamily="2" charset="0"/>
                <a:ea typeface="+mn-ea"/>
                <a:cs typeface="+mn-cs"/>
              </a:rPr>
              <a:t>nd/or infrastructure to increase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DM Sans" pitchFamily="2" charset="0"/>
                <a:ea typeface="+mn-ea"/>
                <a:cs typeface="+mn-cs"/>
              </a:rPr>
              <a:t>material reuse and recycling rates</a:t>
            </a:r>
          </a:p>
        </p:txBody>
      </p:sp>
      <p:sp>
        <p:nvSpPr>
          <p:cNvPr id="12" name="TextBox 11">
            <a:extLst>
              <a:ext uri="{FF2B5EF4-FFF2-40B4-BE49-F238E27FC236}">
                <a16:creationId xmlns:a16="http://schemas.microsoft.com/office/drawing/2014/main" id="{C57E9909-B744-41C7-B0B2-43186C7371D3}"/>
              </a:ext>
            </a:extLst>
          </p:cNvPr>
          <p:cNvSpPr txBox="1"/>
          <p:nvPr/>
        </p:nvSpPr>
        <p:spPr>
          <a:xfrm>
            <a:off x="2039995" y="1245444"/>
            <a:ext cx="2311850" cy="1354217"/>
          </a:xfrm>
          <a:prstGeom prst="rect">
            <a:avLst/>
          </a:prstGeom>
        </p:spPr>
        <p:txBody>
          <a:bodyPr vert="horz" wrap="none" lIns="91440" tIns="45720" rIns="91440" bIns="45720" rtlCol="0" anchor="ctr">
            <a:spAutoFit/>
          </a:bodyPr>
          <a:lstStyle/>
          <a:p>
            <a:pPr algn="ctr">
              <a:defRPr/>
            </a:pPr>
            <a:r>
              <a:rPr kumimoji="0" lang="en-US" b="1" i="0" u="sng" strike="noStrike" kern="1200" cap="none" spc="0" normalizeH="0" baseline="0" noProof="0" dirty="0">
                <a:ln>
                  <a:noFill/>
                </a:ln>
                <a:solidFill>
                  <a:srgbClr val="000000"/>
                </a:solidFill>
                <a:effectLst/>
                <a:uLnTx/>
                <a:uFillTx/>
                <a:latin typeface="DM Sans" pitchFamily="2" charset="0"/>
                <a:ea typeface="+mn-ea"/>
                <a:cs typeface="+mn-cs"/>
              </a:rPr>
              <a:t>Process Innovation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dirty="0">
              <a:solidFill>
                <a:srgbClr val="000000"/>
              </a:solidFill>
              <a:latin typeface="DM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DM Sans" pitchFamily="2" charset="0"/>
                <a:ea typeface="+mn-ea"/>
                <a:cs typeface="+mn-cs"/>
              </a:rPr>
              <a:t>Increase diversion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DM Sans" pitchFamily="2" charset="0"/>
                <a:ea typeface="+mn-ea"/>
                <a:cs typeface="+mn-cs"/>
              </a:rPr>
              <a:t>and recovery rates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DM Sans" pitchFamily="2" charset="0"/>
                <a:ea typeface="+mn-ea"/>
                <a:cs typeface="+mn-cs"/>
              </a:rPr>
              <a:t>for CRD sector</a:t>
            </a:r>
          </a:p>
        </p:txBody>
      </p:sp>
      <p:grpSp>
        <p:nvGrpSpPr>
          <p:cNvPr id="6" name="Group 5">
            <a:extLst>
              <a:ext uri="{FF2B5EF4-FFF2-40B4-BE49-F238E27FC236}">
                <a16:creationId xmlns:a16="http://schemas.microsoft.com/office/drawing/2014/main" id="{6CF49A21-93C7-40B8-9030-01D12BBEC986}"/>
              </a:ext>
            </a:extLst>
          </p:cNvPr>
          <p:cNvGrpSpPr/>
          <p:nvPr/>
        </p:nvGrpSpPr>
        <p:grpSpPr>
          <a:xfrm>
            <a:off x="532395" y="2950917"/>
            <a:ext cx="4514850" cy="2533650"/>
            <a:chOff x="406886" y="2950841"/>
            <a:chExt cx="4514850" cy="2533650"/>
          </a:xfrm>
        </p:grpSpPr>
        <p:pic>
          <p:nvPicPr>
            <p:cNvPr id="2" name="Picture 1">
              <a:extLst>
                <a:ext uri="{FF2B5EF4-FFF2-40B4-BE49-F238E27FC236}">
                  <a16:creationId xmlns:a16="http://schemas.microsoft.com/office/drawing/2014/main" id="{5C039F9E-8242-4E1C-B057-E8662F5F08DE}"/>
                </a:ext>
              </a:extLst>
            </p:cNvPr>
            <p:cNvPicPr>
              <a:picLocks noChangeAspect="1"/>
            </p:cNvPicPr>
            <p:nvPr/>
          </p:nvPicPr>
          <p:blipFill>
            <a:blip r:embed="rId3"/>
            <a:stretch>
              <a:fillRect/>
            </a:stretch>
          </p:blipFill>
          <p:spPr>
            <a:xfrm>
              <a:off x="406886" y="2950841"/>
              <a:ext cx="4514850" cy="2533650"/>
            </a:xfrm>
            <a:prstGeom prst="rect">
              <a:avLst/>
            </a:prstGeom>
          </p:spPr>
        </p:pic>
        <p:sp>
          <p:nvSpPr>
            <p:cNvPr id="3" name="Rectangle 2">
              <a:extLst>
                <a:ext uri="{FF2B5EF4-FFF2-40B4-BE49-F238E27FC236}">
                  <a16:creationId xmlns:a16="http://schemas.microsoft.com/office/drawing/2014/main" id="{649692E2-493D-4CBA-97A6-F9E6EC541EED}"/>
                </a:ext>
              </a:extLst>
            </p:cNvPr>
            <p:cNvSpPr/>
            <p:nvPr/>
          </p:nvSpPr>
          <p:spPr>
            <a:xfrm>
              <a:off x="833718" y="2950841"/>
              <a:ext cx="3648635" cy="339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644A135-5DA7-4273-A3C4-2CC26FD74197}"/>
                </a:ext>
              </a:extLst>
            </p:cNvPr>
            <p:cNvSpPr/>
            <p:nvPr/>
          </p:nvSpPr>
          <p:spPr>
            <a:xfrm>
              <a:off x="1541929" y="3227296"/>
              <a:ext cx="3056965" cy="17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97A8720C-15C0-487F-A382-2A61A968EE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00838" y="2952201"/>
            <a:ext cx="3648635" cy="25336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Oval 8">
            <a:extLst>
              <a:ext uri="{FF2B5EF4-FFF2-40B4-BE49-F238E27FC236}">
                <a16:creationId xmlns:a16="http://schemas.microsoft.com/office/drawing/2014/main" id="{35918172-D00B-4E97-94B1-99434A3AFA16}"/>
              </a:ext>
            </a:extLst>
          </p:cNvPr>
          <p:cNvSpPr/>
          <p:nvPr/>
        </p:nvSpPr>
        <p:spPr>
          <a:xfrm>
            <a:off x="6092461" y="4543015"/>
            <a:ext cx="2079366" cy="1922748"/>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9AD2267-2B64-4879-9C3D-AC47B02BC05E}"/>
              </a:ext>
            </a:extLst>
          </p:cNvPr>
          <p:cNvPicPr>
            <a:picLocks noChangeAspect="1"/>
          </p:cNvPicPr>
          <p:nvPr/>
        </p:nvPicPr>
        <p:blipFill>
          <a:blip r:embed="rId5"/>
          <a:stretch>
            <a:fillRect/>
          </a:stretch>
        </p:blipFill>
        <p:spPr>
          <a:xfrm>
            <a:off x="6220343" y="4636963"/>
            <a:ext cx="1828800" cy="1828800"/>
          </a:xfrm>
          <a:prstGeom prst="rect">
            <a:avLst/>
          </a:prstGeom>
        </p:spPr>
      </p:pic>
      <p:sp>
        <p:nvSpPr>
          <p:cNvPr id="25" name="TextBox 24">
            <a:extLst>
              <a:ext uri="{FF2B5EF4-FFF2-40B4-BE49-F238E27FC236}">
                <a16:creationId xmlns:a16="http://schemas.microsoft.com/office/drawing/2014/main" id="{306552B6-1870-4C60-B08D-529977766944}"/>
              </a:ext>
            </a:extLst>
          </p:cNvPr>
          <p:cNvSpPr txBox="1"/>
          <p:nvPr/>
        </p:nvSpPr>
        <p:spPr>
          <a:xfrm>
            <a:off x="0" y="6474744"/>
            <a:ext cx="938077" cy="30777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5F8F"/>
                </a:solidFill>
                <a:effectLst/>
                <a:uLnTx/>
                <a:uFillTx/>
                <a:latin typeface="DM Sans" pitchFamily="2" charset="0"/>
                <a:ea typeface="+mn-ea"/>
                <a:cs typeface="+mn-cs"/>
              </a:rPr>
              <a:t>COIL.eco</a:t>
            </a:r>
          </a:p>
        </p:txBody>
      </p:sp>
    </p:spTree>
    <p:extLst>
      <p:ext uri="{BB962C8B-B14F-4D97-AF65-F5344CB8AC3E}">
        <p14:creationId xmlns:p14="http://schemas.microsoft.com/office/powerpoint/2010/main" val="3103199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DED27EF-04FC-4301-B966-DD2E5306DB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07452" y="25064"/>
            <a:ext cx="1555750" cy="1371600"/>
          </a:xfrm>
          <a:prstGeom prst="rect">
            <a:avLst/>
          </a:prstGeom>
        </p:spPr>
      </p:pic>
      <p:pic>
        <p:nvPicPr>
          <p:cNvPr id="22" name="Picture 21">
            <a:extLst>
              <a:ext uri="{FF2B5EF4-FFF2-40B4-BE49-F238E27FC236}">
                <a16:creationId xmlns:a16="http://schemas.microsoft.com/office/drawing/2014/main" id="{BFAD3CC4-D991-7F05-E327-080DC4408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57240"/>
            <a:ext cx="12192000" cy="1000760"/>
          </a:xfrm>
          <a:prstGeom prst="rect">
            <a:avLst/>
          </a:prstGeom>
        </p:spPr>
      </p:pic>
      <p:sp>
        <p:nvSpPr>
          <p:cNvPr id="23" name="Slide Number Placeholder 1">
            <a:extLst>
              <a:ext uri="{FF2B5EF4-FFF2-40B4-BE49-F238E27FC236}">
                <a16:creationId xmlns:a16="http://schemas.microsoft.com/office/drawing/2014/main" id="{D31A4249-529A-A94B-0C1F-6C6BD0FFADC1}"/>
              </a:ext>
            </a:extLst>
          </p:cNvPr>
          <p:cNvSpPr txBox="1">
            <a:spLocks/>
          </p:cNvSpPr>
          <p:nvPr/>
        </p:nvSpPr>
        <p:spPr>
          <a:xfrm>
            <a:off x="9203214" y="64667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07F3F8D-740F-6945-86BC-E463D5A5F08B}" type="slidenum">
              <a:rPr lang="en-US" sz="1200" smtClean="0">
                <a:latin typeface="DM Sans" pitchFamily="2" charset="0"/>
              </a:rPr>
              <a:pPr algn="r"/>
              <a:t>6</a:t>
            </a:fld>
            <a:endParaRPr lang="en-US" sz="1200" dirty="0">
              <a:latin typeface="DM Sans" pitchFamily="2" charset="0"/>
            </a:endParaRPr>
          </a:p>
        </p:txBody>
      </p:sp>
      <p:sp>
        <p:nvSpPr>
          <p:cNvPr id="8" name="Title 1">
            <a:extLst>
              <a:ext uri="{FF2B5EF4-FFF2-40B4-BE49-F238E27FC236}">
                <a16:creationId xmlns:a16="http://schemas.microsoft.com/office/drawing/2014/main" id="{9C0E498B-0B6F-40AC-8E6E-82820EEB2606}"/>
              </a:ext>
            </a:extLst>
          </p:cNvPr>
          <p:cNvSpPr>
            <a:spLocks noGrp="1"/>
          </p:cNvSpPr>
          <p:nvPr>
            <p:ph type="title"/>
          </p:nvPr>
        </p:nvSpPr>
        <p:spPr>
          <a:xfrm>
            <a:off x="0" y="338312"/>
            <a:ext cx="10262217" cy="1000761"/>
          </a:xfrm>
        </p:spPr>
        <p:txBody>
          <a:bodyPr>
            <a:normAutofit/>
          </a:bodyPr>
          <a:lstStyle/>
          <a:p>
            <a:pPr marL="0" marR="0" algn="ctr">
              <a:spcAft>
                <a:spcPts val="0"/>
              </a:spcAft>
              <a:defRPr/>
            </a:pPr>
            <a:r>
              <a:rPr lang="en-US" sz="3600" dirty="0">
                <a:solidFill>
                  <a:srgbClr val="0E5F8F"/>
                </a:solidFill>
              </a:rPr>
              <a:t>Seeking Climate-Smart Circular Ideas</a:t>
            </a:r>
          </a:p>
        </p:txBody>
      </p:sp>
      <p:sp>
        <p:nvSpPr>
          <p:cNvPr id="10" name="TextBox 9">
            <a:extLst>
              <a:ext uri="{FF2B5EF4-FFF2-40B4-BE49-F238E27FC236}">
                <a16:creationId xmlns:a16="http://schemas.microsoft.com/office/drawing/2014/main" id="{0D7DBD61-7C82-4092-B40B-7A6806BC4661}"/>
              </a:ext>
            </a:extLst>
          </p:cNvPr>
          <p:cNvSpPr txBox="1"/>
          <p:nvPr/>
        </p:nvSpPr>
        <p:spPr>
          <a:xfrm>
            <a:off x="624396" y="1555673"/>
            <a:ext cx="10960963" cy="4616648"/>
          </a:xfrm>
          <a:prstGeom prst="rect">
            <a:avLst/>
          </a:prstGeom>
          <a:noFill/>
        </p:spPr>
        <p:txBody>
          <a:bodyPr wrap="square">
            <a:spAutoFit/>
          </a:bodyPr>
          <a:lstStyle/>
          <a:p>
            <a:pPr marL="285750" indent="-285750">
              <a:buFont typeface="Wingdings" panose="05000000000000000000" pitchFamily="2" charset="2"/>
              <a:buChar char="ü"/>
            </a:pPr>
            <a:r>
              <a:rPr lang="en-US" sz="1400" dirty="0">
                <a:latin typeface="DM Sans" pitchFamily="2" charset="0"/>
              </a:rPr>
              <a:t>Three (3) teams will receive $15,000 each to develop their idea/innovation during the prototype phase and one (1) successful team will receive up to an additional $75,000 for a six-month demonstration pilot project</a:t>
            </a:r>
          </a:p>
          <a:p>
            <a:pPr marL="285750" indent="-285750">
              <a:buFont typeface="Wingdings" panose="05000000000000000000" pitchFamily="2" charset="2"/>
              <a:buChar char="ü"/>
            </a:pPr>
            <a:endParaRPr lang="en-US" sz="1400" dirty="0">
              <a:latin typeface="DM Sans" pitchFamily="2" charset="0"/>
            </a:endParaRPr>
          </a:p>
          <a:p>
            <a:pPr marL="285750" indent="-285750">
              <a:buFont typeface="Wingdings" panose="05000000000000000000" pitchFamily="2" charset="2"/>
              <a:buChar char="ü"/>
            </a:pPr>
            <a:r>
              <a:rPr lang="en-US" sz="1400" dirty="0">
                <a:latin typeface="DM Sans" pitchFamily="2" charset="0"/>
              </a:rPr>
              <a:t>Collaborative team of three or more organizations to submit CRD CE proposal</a:t>
            </a:r>
          </a:p>
          <a:p>
            <a:pPr marL="742950" lvl="1" indent="-285750">
              <a:buFont typeface="Arial" panose="020B0604020202020204" pitchFamily="34" charset="0"/>
              <a:buChar char="•"/>
            </a:pPr>
            <a:r>
              <a:rPr lang="en-US" sz="1200" dirty="0">
                <a:latin typeface="DM Sans" pitchFamily="2" charset="0"/>
              </a:rPr>
              <a:t>Lead applicant of team must be a Canadian small-to-medium enterprise (SME) of less than 500 employees</a:t>
            </a:r>
          </a:p>
          <a:p>
            <a:pPr marL="285750" indent="-285750">
              <a:buFont typeface="Wingdings" panose="05000000000000000000" pitchFamily="2" charset="2"/>
              <a:buChar char="ü"/>
            </a:pPr>
            <a:endParaRPr lang="en-US" sz="1400" dirty="0">
              <a:latin typeface="DM Sans" pitchFamily="2" charset="0"/>
            </a:endParaRPr>
          </a:p>
          <a:p>
            <a:pPr marL="285750" indent="-285750">
              <a:buFont typeface="Wingdings" panose="05000000000000000000" pitchFamily="2" charset="2"/>
              <a:buChar char="ü"/>
            </a:pPr>
            <a:r>
              <a:rPr lang="en-US" sz="1400" dirty="0">
                <a:latin typeface="DM Sans" pitchFamily="2" charset="0"/>
              </a:rPr>
              <a:t>Potential impact</a:t>
            </a:r>
          </a:p>
          <a:p>
            <a:pPr marL="742950" lvl="1" indent="-285750">
              <a:buFont typeface="Arial" panose="020B0604020202020204" pitchFamily="34" charset="0"/>
              <a:buChar char="•"/>
            </a:pPr>
            <a:r>
              <a:rPr lang="en-US" sz="1200" dirty="0">
                <a:latin typeface="DM Sans" pitchFamily="2" charset="0"/>
              </a:rPr>
              <a:t>Measurable reduction of greenhouse gas (GHG) emissions</a:t>
            </a:r>
          </a:p>
          <a:p>
            <a:pPr marL="742950" lvl="1" indent="-285750">
              <a:buFont typeface="Arial" panose="020B0604020202020204" pitchFamily="34" charset="0"/>
              <a:buChar char="•"/>
            </a:pPr>
            <a:r>
              <a:rPr lang="en-US" sz="1200" dirty="0">
                <a:latin typeface="DM Sans" pitchFamily="2" charset="0"/>
              </a:rPr>
              <a:t>Increase material diversion and recovery rates</a:t>
            </a:r>
          </a:p>
          <a:p>
            <a:pPr marL="742950" lvl="1" indent="-285750">
              <a:buFont typeface="Arial" panose="020B0604020202020204" pitchFamily="34" charset="0"/>
              <a:buChar char="•"/>
            </a:pPr>
            <a:r>
              <a:rPr lang="en-US" sz="1200" dirty="0">
                <a:latin typeface="DM Sans" pitchFamily="2" charset="0"/>
              </a:rPr>
              <a:t>Develop or grow secondary market demand and/or infrastructure to increase material recycling rates</a:t>
            </a:r>
          </a:p>
          <a:p>
            <a:pPr marL="742950" lvl="1" indent="-285750">
              <a:buFont typeface="Arial" panose="020B0604020202020204" pitchFamily="34" charset="0"/>
              <a:buChar char="•"/>
            </a:pPr>
            <a:r>
              <a:rPr lang="en-US" sz="1200" dirty="0">
                <a:latin typeface="DM Sans" pitchFamily="2" charset="0"/>
              </a:rPr>
              <a:t>Reduces costs (or cost neutral) and straightforward to implement so action will be sustained over time</a:t>
            </a:r>
          </a:p>
          <a:p>
            <a:pPr marL="742950" lvl="1" indent="-285750">
              <a:buFont typeface="Arial" panose="020B0604020202020204" pitchFamily="34" charset="0"/>
              <a:buChar char="•"/>
            </a:pPr>
            <a:r>
              <a:rPr lang="en-US" sz="1200" dirty="0">
                <a:latin typeface="DM Sans" pitchFamily="2" charset="0"/>
              </a:rPr>
              <a:t>Extra consideration will be given to ideas or innovations with potential to drive sector change across Canada</a:t>
            </a:r>
          </a:p>
          <a:p>
            <a:pPr marL="742950" lvl="1" indent="-285750">
              <a:buFont typeface="Arial" panose="020B0604020202020204" pitchFamily="34" charset="0"/>
              <a:buChar char="•"/>
            </a:pPr>
            <a:endParaRPr lang="en-US" sz="1400" dirty="0">
              <a:latin typeface="DM Sans" pitchFamily="2" charset="0"/>
            </a:endParaRPr>
          </a:p>
          <a:p>
            <a:pPr marL="285750" indent="-285750">
              <a:buFont typeface="Wingdings" panose="05000000000000000000" pitchFamily="2" charset="2"/>
              <a:buChar char="ü"/>
            </a:pPr>
            <a:r>
              <a:rPr lang="en-US" sz="1400" dirty="0">
                <a:latin typeface="DM Sans" pitchFamily="2" charset="0"/>
              </a:rPr>
              <a:t>Implementation-ready and scalable</a:t>
            </a:r>
          </a:p>
          <a:p>
            <a:pPr marL="285750" indent="-285750">
              <a:buFont typeface="Wingdings" panose="05000000000000000000" pitchFamily="2" charset="2"/>
              <a:buChar char="ü"/>
            </a:pPr>
            <a:endParaRPr lang="en-US" sz="1400" dirty="0">
              <a:latin typeface="DM Sans" pitchFamily="2" charset="0"/>
            </a:endParaRPr>
          </a:p>
          <a:p>
            <a:pPr marL="285750" indent="-285750">
              <a:buFont typeface="Wingdings" panose="05000000000000000000" pitchFamily="2" charset="2"/>
              <a:buChar char="ü"/>
            </a:pPr>
            <a:r>
              <a:rPr lang="en-US" sz="1400" dirty="0">
                <a:latin typeface="DM Sans" pitchFamily="2" charset="0"/>
              </a:rPr>
              <a:t>Ability to drive systems-level change and sector-wide impact</a:t>
            </a:r>
          </a:p>
          <a:p>
            <a:pPr lvl="1"/>
            <a:endParaRPr lang="en-US" sz="1400" dirty="0">
              <a:latin typeface="DM Sans" pitchFamily="2" charset="0"/>
            </a:endParaRPr>
          </a:p>
          <a:p>
            <a:pPr marL="285750" indent="-285750">
              <a:buFont typeface="Wingdings" panose="05000000000000000000" pitchFamily="2" charset="2"/>
              <a:buChar char="ü"/>
            </a:pPr>
            <a:r>
              <a:rPr lang="en-US" sz="1400" dirty="0">
                <a:latin typeface="DM Sans" pitchFamily="2" charset="0"/>
              </a:rPr>
              <a:t>Project operation, majority of team-members and impact of prototyped/demonstrated innovation must be in the construction, renovation and demolition (CRD) sector in Canada</a:t>
            </a:r>
          </a:p>
          <a:p>
            <a:pPr marL="285750" indent="-285750">
              <a:buFont typeface="Wingdings" panose="05000000000000000000" pitchFamily="2" charset="2"/>
              <a:buChar char="ü"/>
            </a:pPr>
            <a:endParaRPr lang="en-US" sz="1400" dirty="0">
              <a:latin typeface="DM Sans" pitchFamily="2" charset="0"/>
            </a:endParaRPr>
          </a:p>
          <a:p>
            <a:pPr marL="285750" indent="-285750">
              <a:buFont typeface="Wingdings" panose="05000000000000000000" pitchFamily="2" charset="2"/>
              <a:buChar char="ü"/>
            </a:pPr>
            <a:r>
              <a:rPr lang="en-US" sz="1400" dirty="0">
                <a:latin typeface="DM Sans" pitchFamily="2" charset="0"/>
              </a:rPr>
              <a:t>Matched funding preferred</a:t>
            </a:r>
          </a:p>
          <a:p>
            <a:pPr marL="742950" lvl="1" indent="-285750">
              <a:buFont typeface="Arial" panose="020B0604020202020204" pitchFamily="34" charset="0"/>
              <a:buChar char="•"/>
            </a:pPr>
            <a:r>
              <a:rPr lang="en-US" sz="1200" dirty="0">
                <a:latin typeface="DM Sans" pitchFamily="2" charset="0"/>
              </a:rPr>
              <a:t>Matched funding can include capital, in-kind, commitment to knowledge transfer, etc</a:t>
            </a:r>
            <a:endParaRPr lang="en-US" sz="1400" dirty="0">
              <a:latin typeface="DM Sans" pitchFamily="2" charset="0"/>
            </a:endParaRPr>
          </a:p>
        </p:txBody>
      </p:sp>
      <p:sp>
        <p:nvSpPr>
          <p:cNvPr id="11" name="TextBox 10">
            <a:extLst>
              <a:ext uri="{FF2B5EF4-FFF2-40B4-BE49-F238E27FC236}">
                <a16:creationId xmlns:a16="http://schemas.microsoft.com/office/drawing/2014/main" id="{B374CD5C-C8C2-4C43-BAD2-7DADECE65639}"/>
              </a:ext>
            </a:extLst>
          </p:cNvPr>
          <p:cNvSpPr txBox="1"/>
          <p:nvPr/>
        </p:nvSpPr>
        <p:spPr>
          <a:xfrm>
            <a:off x="0" y="6456988"/>
            <a:ext cx="938077" cy="30777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5F8F"/>
                </a:solidFill>
                <a:effectLst/>
                <a:uLnTx/>
                <a:uFillTx/>
                <a:latin typeface="DM Sans" pitchFamily="2" charset="0"/>
                <a:ea typeface="+mn-ea"/>
                <a:cs typeface="+mn-cs"/>
              </a:rPr>
              <a:t>COIL.eco</a:t>
            </a:r>
          </a:p>
        </p:txBody>
      </p:sp>
    </p:spTree>
    <p:extLst>
      <p:ext uri="{BB962C8B-B14F-4D97-AF65-F5344CB8AC3E}">
        <p14:creationId xmlns:p14="http://schemas.microsoft.com/office/powerpoint/2010/main" val="3520209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AD3CC4-D991-7F05-E327-080DC4408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57240"/>
            <a:ext cx="12192000" cy="1000760"/>
          </a:xfrm>
          <a:prstGeom prst="rect">
            <a:avLst/>
          </a:prstGeom>
        </p:spPr>
      </p:pic>
      <p:sp>
        <p:nvSpPr>
          <p:cNvPr id="23" name="Slide Number Placeholder 1">
            <a:extLst>
              <a:ext uri="{FF2B5EF4-FFF2-40B4-BE49-F238E27FC236}">
                <a16:creationId xmlns:a16="http://schemas.microsoft.com/office/drawing/2014/main" id="{D31A4249-529A-A94B-0C1F-6C6BD0FFADC1}"/>
              </a:ext>
            </a:extLst>
          </p:cNvPr>
          <p:cNvSpPr txBox="1">
            <a:spLocks/>
          </p:cNvSpPr>
          <p:nvPr/>
        </p:nvSpPr>
        <p:spPr>
          <a:xfrm>
            <a:off x="9203214" y="64667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07F3F8D-740F-6945-86BC-E463D5A5F08B}" type="slidenum">
              <a:rPr lang="en-US" sz="1200" smtClean="0">
                <a:latin typeface="DM Sans" pitchFamily="2" charset="0"/>
              </a:rPr>
              <a:pPr algn="r"/>
              <a:t>7</a:t>
            </a:fld>
            <a:endParaRPr lang="en-US" sz="1200" dirty="0">
              <a:latin typeface="DM Sans" pitchFamily="2" charset="0"/>
            </a:endParaRPr>
          </a:p>
        </p:txBody>
      </p:sp>
      <p:sp>
        <p:nvSpPr>
          <p:cNvPr id="8" name="Title 1">
            <a:extLst>
              <a:ext uri="{FF2B5EF4-FFF2-40B4-BE49-F238E27FC236}">
                <a16:creationId xmlns:a16="http://schemas.microsoft.com/office/drawing/2014/main" id="{9C0E498B-0B6F-40AC-8E6E-82820EEB2606}"/>
              </a:ext>
            </a:extLst>
          </p:cNvPr>
          <p:cNvSpPr>
            <a:spLocks noGrp="1"/>
          </p:cNvSpPr>
          <p:nvPr>
            <p:ph type="title"/>
          </p:nvPr>
        </p:nvSpPr>
        <p:spPr>
          <a:xfrm>
            <a:off x="506026" y="230786"/>
            <a:ext cx="11070455" cy="1000761"/>
          </a:xfrm>
        </p:spPr>
        <p:txBody>
          <a:bodyPr>
            <a:normAutofit/>
          </a:bodyPr>
          <a:lstStyle/>
          <a:p>
            <a:pPr marL="0" marR="0">
              <a:spcAft>
                <a:spcPts val="0"/>
              </a:spcAft>
              <a:defRPr/>
            </a:pPr>
            <a:r>
              <a:rPr lang="en-US" sz="3600" dirty="0">
                <a:solidFill>
                  <a:srgbClr val="0E5F8F"/>
                </a:solidFill>
              </a:rPr>
              <a:t>Key Program Dates in 2023</a:t>
            </a:r>
          </a:p>
        </p:txBody>
      </p:sp>
      <p:sp>
        <p:nvSpPr>
          <p:cNvPr id="11" name="TextBox 10">
            <a:extLst>
              <a:ext uri="{FF2B5EF4-FFF2-40B4-BE49-F238E27FC236}">
                <a16:creationId xmlns:a16="http://schemas.microsoft.com/office/drawing/2014/main" id="{B374CD5C-C8C2-4C43-BAD2-7DADECE65639}"/>
              </a:ext>
            </a:extLst>
          </p:cNvPr>
          <p:cNvSpPr txBox="1"/>
          <p:nvPr/>
        </p:nvSpPr>
        <p:spPr>
          <a:xfrm>
            <a:off x="0" y="6456988"/>
            <a:ext cx="938077" cy="30777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5F8F"/>
                </a:solidFill>
                <a:effectLst/>
                <a:uLnTx/>
                <a:uFillTx/>
                <a:latin typeface="DM Sans" pitchFamily="2" charset="0"/>
                <a:ea typeface="+mn-ea"/>
                <a:cs typeface="+mn-cs"/>
              </a:rPr>
              <a:t>COIL.eco</a:t>
            </a:r>
          </a:p>
        </p:txBody>
      </p:sp>
      <p:sp>
        <p:nvSpPr>
          <p:cNvPr id="9" name="TextBox 8">
            <a:extLst>
              <a:ext uri="{FF2B5EF4-FFF2-40B4-BE49-F238E27FC236}">
                <a16:creationId xmlns:a16="http://schemas.microsoft.com/office/drawing/2014/main" id="{6F7D6B4D-B549-4B0C-96C1-15BDA6D09DD4}"/>
              </a:ext>
            </a:extLst>
          </p:cNvPr>
          <p:cNvSpPr txBox="1"/>
          <p:nvPr/>
        </p:nvSpPr>
        <p:spPr>
          <a:xfrm>
            <a:off x="1526959" y="1337318"/>
            <a:ext cx="9135123" cy="2308324"/>
          </a:xfrm>
          <a:prstGeom prst="rect">
            <a:avLst/>
          </a:prstGeom>
          <a:noFill/>
        </p:spPr>
        <p:txBody>
          <a:bodyPr wrap="square">
            <a:spAutoFit/>
          </a:bodyPr>
          <a:lstStyle/>
          <a:p>
            <a:r>
              <a:rPr lang="en-US" b="1" dirty="0">
                <a:latin typeface="DM Sans" pitchFamily="2" charset="0"/>
              </a:rPr>
              <a:t>Information sessions</a:t>
            </a:r>
            <a:r>
              <a:rPr lang="en-US" dirty="0">
                <a:latin typeface="DM Sans" pitchFamily="2" charset="0"/>
              </a:rPr>
              <a:t>		March 16 </a:t>
            </a:r>
            <a:r>
              <a:rPr lang="en-US" sz="1600" dirty="0">
                <a:latin typeface="DM Sans" pitchFamily="2" charset="0"/>
              </a:rPr>
              <a:t>(at 12 noon eastern)</a:t>
            </a:r>
          </a:p>
          <a:p>
            <a:r>
              <a:rPr lang="en-US" dirty="0">
                <a:latin typeface="DM Sans" pitchFamily="2" charset="0"/>
              </a:rPr>
              <a:t>				April 6 </a:t>
            </a:r>
            <a:r>
              <a:rPr lang="en-US" sz="1600" dirty="0">
                <a:latin typeface="DM Sans" pitchFamily="2" charset="0"/>
              </a:rPr>
              <a:t>(at 12 noon eastern)</a:t>
            </a:r>
          </a:p>
          <a:p>
            <a:endParaRPr lang="en-US" dirty="0">
              <a:latin typeface="DM Sans" pitchFamily="2" charset="0"/>
            </a:endParaRPr>
          </a:p>
          <a:p>
            <a:r>
              <a:rPr lang="en-US" b="1" dirty="0">
                <a:latin typeface="DM Sans" pitchFamily="2" charset="0"/>
              </a:rPr>
              <a:t>Applications due</a:t>
            </a:r>
            <a:r>
              <a:rPr lang="en-US" dirty="0">
                <a:latin typeface="DM Sans" pitchFamily="2" charset="0"/>
              </a:rPr>
              <a:t>		April 21 </a:t>
            </a:r>
            <a:r>
              <a:rPr lang="en-US" sz="1600" dirty="0">
                <a:latin typeface="DM Sans" pitchFamily="2" charset="0"/>
              </a:rPr>
              <a:t>(by 8 pm eastern)</a:t>
            </a:r>
            <a:endParaRPr lang="en-US" dirty="0">
              <a:latin typeface="DM Sans" pitchFamily="2" charset="0"/>
            </a:endParaRPr>
          </a:p>
          <a:p>
            <a:endParaRPr lang="en-US" dirty="0">
              <a:latin typeface="DM Sans" pitchFamily="2" charset="0"/>
            </a:endParaRPr>
          </a:p>
          <a:p>
            <a:r>
              <a:rPr lang="en-US" b="1" dirty="0">
                <a:latin typeface="DM Sans" pitchFamily="2" charset="0"/>
              </a:rPr>
              <a:t>Prototype phase</a:t>
            </a:r>
            <a:r>
              <a:rPr lang="en-US" dirty="0">
                <a:latin typeface="DM Sans" pitchFamily="2" charset="0"/>
              </a:rPr>
              <a:t>		May to August</a:t>
            </a:r>
          </a:p>
          <a:p>
            <a:endParaRPr lang="en-US" dirty="0">
              <a:latin typeface="DM Sans" pitchFamily="2" charset="0"/>
            </a:endParaRPr>
          </a:p>
          <a:p>
            <a:r>
              <a:rPr lang="en-US" b="1" dirty="0">
                <a:latin typeface="DM Sans" pitchFamily="2" charset="0"/>
              </a:rPr>
              <a:t>Demonstration pilot project</a:t>
            </a:r>
            <a:r>
              <a:rPr lang="en-US" dirty="0">
                <a:latin typeface="DM Sans" pitchFamily="2" charset="0"/>
              </a:rPr>
              <a:t>	Up to six (6) months starting Aug/Sept 2023</a:t>
            </a:r>
          </a:p>
        </p:txBody>
      </p:sp>
      <p:sp>
        <p:nvSpPr>
          <p:cNvPr id="12" name="Title 1">
            <a:extLst>
              <a:ext uri="{FF2B5EF4-FFF2-40B4-BE49-F238E27FC236}">
                <a16:creationId xmlns:a16="http://schemas.microsoft.com/office/drawing/2014/main" id="{526BE217-9F00-486B-9A58-347344B6C51D}"/>
              </a:ext>
            </a:extLst>
          </p:cNvPr>
          <p:cNvSpPr txBox="1">
            <a:spLocks/>
          </p:cNvSpPr>
          <p:nvPr/>
        </p:nvSpPr>
        <p:spPr>
          <a:xfrm>
            <a:off x="506026" y="3894709"/>
            <a:ext cx="2433960" cy="4217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baseline="0">
                <a:solidFill>
                  <a:schemeClr val="tx1"/>
                </a:solidFill>
                <a:latin typeface="DM Sans" pitchFamily="2" charset="0"/>
                <a:ea typeface="+mj-ea"/>
                <a:cs typeface="+mj-cs"/>
              </a:defRPr>
            </a:lvl1pPr>
          </a:lstStyle>
          <a:p>
            <a:pPr>
              <a:defRPr/>
            </a:pPr>
            <a:r>
              <a:rPr lang="en-US" sz="1800" dirty="0">
                <a:solidFill>
                  <a:srgbClr val="0E5F8F"/>
                </a:solidFill>
              </a:rPr>
              <a:t>Primary contacts</a:t>
            </a:r>
          </a:p>
        </p:txBody>
      </p:sp>
      <p:sp>
        <p:nvSpPr>
          <p:cNvPr id="3" name="TextBox 2">
            <a:extLst>
              <a:ext uri="{FF2B5EF4-FFF2-40B4-BE49-F238E27FC236}">
                <a16:creationId xmlns:a16="http://schemas.microsoft.com/office/drawing/2014/main" id="{46C33040-7F98-49BC-A1EA-B775513D8F9C}"/>
              </a:ext>
            </a:extLst>
          </p:cNvPr>
          <p:cNvSpPr txBox="1"/>
          <p:nvPr/>
        </p:nvSpPr>
        <p:spPr>
          <a:xfrm>
            <a:off x="1003174" y="4382869"/>
            <a:ext cx="2975045" cy="830997"/>
          </a:xfrm>
          <a:prstGeom prst="rect">
            <a:avLst/>
          </a:prstGeom>
        </p:spPr>
        <p:txBody>
          <a:bodyPr vert="horz" wrap="none" lIns="91440" tIns="45720" rIns="91440" bIns="45720" rtlCol="0" anchor="ctr">
            <a:spAutoFit/>
          </a:bodyPr>
          <a:lstStyle/>
          <a:p>
            <a:pPr algn="l"/>
            <a:r>
              <a:rPr lang="en-US" sz="1600" b="1" dirty="0"/>
              <a:t>Christa Clay</a:t>
            </a:r>
          </a:p>
          <a:p>
            <a:pPr algn="l"/>
            <a:r>
              <a:rPr lang="en-US" sz="1600" dirty="0"/>
              <a:t>Vancouver Economic Commission</a:t>
            </a:r>
          </a:p>
          <a:p>
            <a:pPr algn="l"/>
            <a:r>
              <a:rPr lang="en-US" sz="1600" dirty="0">
                <a:hlinkClick r:id="rId4"/>
              </a:rPr>
              <a:t>cclay@vancouvereconomic.com</a:t>
            </a:r>
            <a:endParaRPr lang="en-US" sz="1600" dirty="0"/>
          </a:p>
        </p:txBody>
      </p:sp>
      <p:sp>
        <p:nvSpPr>
          <p:cNvPr id="4" name="TextBox 3">
            <a:extLst>
              <a:ext uri="{FF2B5EF4-FFF2-40B4-BE49-F238E27FC236}">
                <a16:creationId xmlns:a16="http://schemas.microsoft.com/office/drawing/2014/main" id="{9F5368C2-1337-4615-B64E-EE75322AAFA0}"/>
              </a:ext>
            </a:extLst>
          </p:cNvPr>
          <p:cNvSpPr txBox="1"/>
          <p:nvPr/>
        </p:nvSpPr>
        <p:spPr>
          <a:xfrm>
            <a:off x="4748339" y="4378404"/>
            <a:ext cx="2490554" cy="830997"/>
          </a:xfrm>
          <a:prstGeom prst="rect">
            <a:avLst/>
          </a:prstGeom>
        </p:spPr>
        <p:txBody>
          <a:bodyPr vert="horz" wrap="none" lIns="91440" tIns="45720" rIns="91440" bIns="45720" rtlCol="0" anchor="ctr">
            <a:spAutoFit/>
          </a:bodyPr>
          <a:lstStyle/>
          <a:p>
            <a:pPr algn="l"/>
            <a:r>
              <a:rPr lang="en-US" sz="1600" b="1" dirty="0"/>
              <a:t>Madeline Carter</a:t>
            </a:r>
          </a:p>
          <a:p>
            <a:pPr algn="l"/>
            <a:r>
              <a:rPr lang="en-US" sz="1600" dirty="0"/>
              <a:t>COIL, Smart Cities Office</a:t>
            </a:r>
          </a:p>
          <a:p>
            <a:pPr algn="l"/>
            <a:r>
              <a:rPr lang="en-US" sz="1600" dirty="0">
                <a:hlinkClick r:id="rId5"/>
              </a:rPr>
              <a:t>madeline.carter@guelph.ca</a:t>
            </a:r>
            <a:endParaRPr lang="en-US" sz="1600" dirty="0"/>
          </a:p>
        </p:txBody>
      </p:sp>
      <p:sp>
        <p:nvSpPr>
          <p:cNvPr id="5" name="TextBox 4">
            <a:extLst>
              <a:ext uri="{FF2B5EF4-FFF2-40B4-BE49-F238E27FC236}">
                <a16:creationId xmlns:a16="http://schemas.microsoft.com/office/drawing/2014/main" id="{8A4F4FCF-F1C3-4A3C-8940-AC45B54A22CD}"/>
              </a:ext>
            </a:extLst>
          </p:cNvPr>
          <p:cNvSpPr txBox="1"/>
          <p:nvPr/>
        </p:nvSpPr>
        <p:spPr>
          <a:xfrm>
            <a:off x="7954575" y="4378404"/>
            <a:ext cx="2901372" cy="830997"/>
          </a:xfrm>
          <a:prstGeom prst="rect">
            <a:avLst/>
          </a:prstGeom>
        </p:spPr>
        <p:txBody>
          <a:bodyPr vert="horz" wrap="none" lIns="91440" tIns="45720" rIns="91440" bIns="45720" rtlCol="0" anchor="ctr">
            <a:spAutoFit/>
          </a:bodyPr>
          <a:lstStyle/>
          <a:p>
            <a:pPr algn="l"/>
            <a:r>
              <a:rPr lang="en-US" sz="1600" b="1" dirty="0"/>
              <a:t>Patrick Farrar</a:t>
            </a:r>
          </a:p>
          <a:p>
            <a:pPr algn="l"/>
            <a:r>
              <a:rPr lang="en-US" sz="1600" dirty="0"/>
              <a:t>Halifax Partnership</a:t>
            </a:r>
          </a:p>
          <a:p>
            <a:pPr algn="l"/>
            <a:r>
              <a:rPr lang="sv-SE" sz="1600" dirty="0">
                <a:hlinkClick r:id="rId6"/>
              </a:rPr>
              <a:t>pfarrar@halifaxpartnership.com</a:t>
            </a:r>
            <a:r>
              <a:rPr lang="sv-SE" sz="1600" dirty="0"/>
              <a:t> </a:t>
            </a:r>
            <a:endParaRPr lang="en-US" sz="1600" dirty="0"/>
          </a:p>
        </p:txBody>
      </p:sp>
      <p:grpSp>
        <p:nvGrpSpPr>
          <p:cNvPr id="2" name="Group 1">
            <a:extLst>
              <a:ext uri="{FF2B5EF4-FFF2-40B4-BE49-F238E27FC236}">
                <a16:creationId xmlns:a16="http://schemas.microsoft.com/office/drawing/2014/main" id="{796E008E-815B-4D2D-1179-43C98B4ED84D}"/>
              </a:ext>
            </a:extLst>
          </p:cNvPr>
          <p:cNvGrpSpPr/>
          <p:nvPr/>
        </p:nvGrpSpPr>
        <p:grpSpPr>
          <a:xfrm>
            <a:off x="1416263" y="5438084"/>
            <a:ext cx="8859365" cy="829381"/>
            <a:chOff x="1388597" y="1478945"/>
            <a:chExt cx="8859365" cy="829381"/>
          </a:xfrm>
        </p:grpSpPr>
        <p:pic>
          <p:nvPicPr>
            <p:cNvPr id="6" name="Picture 5" descr="Text, logo, company name&#10;&#10;Description automatically generated">
              <a:extLst>
                <a:ext uri="{FF2B5EF4-FFF2-40B4-BE49-F238E27FC236}">
                  <a16:creationId xmlns:a16="http://schemas.microsoft.com/office/drawing/2014/main" id="{2ED9A570-333E-1073-33F5-06BBE2069B94}"/>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388597" y="1485366"/>
              <a:ext cx="2081858" cy="82296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C442E9B-C60B-EB1C-D860-CFDF54F4A2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1231" y="1485366"/>
              <a:ext cx="2076731" cy="731520"/>
            </a:xfrm>
            <a:prstGeom prst="rect">
              <a:avLst/>
            </a:prstGeom>
          </p:spPr>
        </p:pic>
        <p:pic>
          <p:nvPicPr>
            <p:cNvPr id="10" name="Picture 9" descr="Logo&#10;&#10;Description automatically generated">
              <a:extLst>
                <a:ext uri="{FF2B5EF4-FFF2-40B4-BE49-F238E27FC236}">
                  <a16:creationId xmlns:a16="http://schemas.microsoft.com/office/drawing/2014/main" id="{D4E63EA1-E358-C3E1-5A30-C838C6CE81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1680" y="1478945"/>
              <a:ext cx="731520" cy="73152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1FB6A8F3-2B49-1DFC-0709-A1C2E0953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8486" y="1489031"/>
              <a:ext cx="2102069" cy="731520"/>
            </a:xfrm>
            <a:prstGeom prst="rect">
              <a:avLst/>
            </a:prstGeom>
          </p:spPr>
        </p:pic>
      </p:grpSp>
    </p:spTree>
    <p:extLst>
      <p:ext uri="{BB962C8B-B14F-4D97-AF65-F5344CB8AC3E}">
        <p14:creationId xmlns:p14="http://schemas.microsoft.com/office/powerpoint/2010/main" val="1774530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D9B00-18A4-5EEC-4501-B940A3240BCE}"/>
              </a:ext>
            </a:extLst>
          </p:cNvPr>
          <p:cNvSpPr>
            <a:spLocks noGrp="1"/>
          </p:cNvSpPr>
          <p:nvPr>
            <p:ph type="title"/>
          </p:nvPr>
        </p:nvSpPr>
        <p:spPr>
          <a:xfrm>
            <a:off x="0" y="328054"/>
            <a:ext cx="12192000" cy="1325563"/>
          </a:xfrm>
        </p:spPr>
        <p:txBody>
          <a:bodyPr>
            <a:normAutofit/>
          </a:bodyPr>
          <a:lstStyle/>
          <a:p>
            <a:pPr algn="ctr"/>
            <a:r>
              <a:rPr lang="en-US" sz="3600" dirty="0"/>
              <a:t>National Circular Innovation Challenge Process</a:t>
            </a:r>
          </a:p>
        </p:txBody>
      </p:sp>
      <p:sp>
        <p:nvSpPr>
          <p:cNvPr id="4" name="TextBox 3">
            <a:extLst>
              <a:ext uri="{FF2B5EF4-FFF2-40B4-BE49-F238E27FC236}">
                <a16:creationId xmlns:a16="http://schemas.microsoft.com/office/drawing/2014/main" id="{960EC163-CE38-4390-A46B-B7CB30AF297E}"/>
              </a:ext>
            </a:extLst>
          </p:cNvPr>
          <p:cNvSpPr txBox="1"/>
          <p:nvPr/>
        </p:nvSpPr>
        <p:spPr>
          <a:xfrm>
            <a:off x="0" y="6456988"/>
            <a:ext cx="938077" cy="30777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DM Sans" pitchFamily="2" charset="0"/>
                <a:ea typeface="+mn-ea"/>
                <a:cs typeface="+mn-cs"/>
              </a:rPr>
              <a:t>COIL.eco</a:t>
            </a:r>
          </a:p>
        </p:txBody>
      </p:sp>
      <p:grpSp>
        <p:nvGrpSpPr>
          <p:cNvPr id="6" name="Group 5">
            <a:extLst>
              <a:ext uri="{FF2B5EF4-FFF2-40B4-BE49-F238E27FC236}">
                <a16:creationId xmlns:a16="http://schemas.microsoft.com/office/drawing/2014/main" id="{F692A04C-FDBB-6CCB-603D-ECC1EEFEA9FC}"/>
              </a:ext>
            </a:extLst>
          </p:cNvPr>
          <p:cNvGrpSpPr/>
          <p:nvPr/>
        </p:nvGrpSpPr>
        <p:grpSpPr>
          <a:xfrm>
            <a:off x="476701" y="1838283"/>
            <a:ext cx="11238598" cy="3708735"/>
            <a:chOff x="476701" y="1838283"/>
            <a:chExt cx="11238598" cy="3708735"/>
          </a:xfrm>
        </p:grpSpPr>
        <p:grpSp>
          <p:nvGrpSpPr>
            <p:cNvPr id="2" name="Group 1">
              <a:extLst>
                <a:ext uri="{FF2B5EF4-FFF2-40B4-BE49-F238E27FC236}">
                  <a16:creationId xmlns:a16="http://schemas.microsoft.com/office/drawing/2014/main" id="{29135258-1EB9-00E2-D2B6-E3EBB4333CCF}"/>
                </a:ext>
              </a:extLst>
            </p:cNvPr>
            <p:cNvGrpSpPr/>
            <p:nvPr/>
          </p:nvGrpSpPr>
          <p:grpSpPr>
            <a:xfrm>
              <a:off x="476701" y="1838283"/>
              <a:ext cx="11238598" cy="3708735"/>
              <a:chOff x="476701" y="1838283"/>
              <a:chExt cx="11238598" cy="3708735"/>
            </a:xfrm>
          </p:grpSpPr>
          <p:pic>
            <p:nvPicPr>
              <p:cNvPr id="3" name="Picture 2">
                <a:extLst>
                  <a:ext uri="{FF2B5EF4-FFF2-40B4-BE49-F238E27FC236}">
                    <a16:creationId xmlns:a16="http://schemas.microsoft.com/office/drawing/2014/main" id="{3A39D5A7-FA8E-4358-9595-1083EA78F23E}"/>
                  </a:ext>
                </a:extLst>
              </p:cNvPr>
              <p:cNvPicPr>
                <a:picLocks noChangeAspect="1"/>
              </p:cNvPicPr>
              <p:nvPr/>
            </p:nvPicPr>
            <p:blipFill>
              <a:blip r:embed="rId2"/>
              <a:stretch>
                <a:fillRect/>
              </a:stretch>
            </p:blipFill>
            <p:spPr>
              <a:xfrm>
                <a:off x="476701" y="1838283"/>
                <a:ext cx="11238598" cy="3708735"/>
              </a:xfrm>
              <a:prstGeom prst="rect">
                <a:avLst/>
              </a:prstGeom>
              <a:noFill/>
            </p:spPr>
          </p:pic>
          <p:sp>
            <p:nvSpPr>
              <p:cNvPr id="11" name="TextBox 10">
                <a:extLst>
                  <a:ext uri="{FF2B5EF4-FFF2-40B4-BE49-F238E27FC236}">
                    <a16:creationId xmlns:a16="http://schemas.microsoft.com/office/drawing/2014/main" id="{B8A3D6AA-AF4E-4EA7-BB1D-59A590A93F07}"/>
                  </a:ext>
                </a:extLst>
              </p:cNvPr>
              <p:cNvSpPr txBox="1"/>
              <p:nvPr/>
            </p:nvSpPr>
            <p:spPr>
              <a:xfrm>
                <a:off x="559896" y="1935657"/>
                <a:ext cx="1849249" cy="584775"/>
              </a:xfrm>
              <a:prstGeom prst="rect">
                <a:avLst/>
              </a:prstGeom>
              <a:solidFill>
                <a:schemeClr val="bg1"/>
              </a:solidFill>
            </p:spPr>
            <p:txBody>
              <a:bodyPr vert="horz" wrap="square" lIns="91440" tIns="45720" rIns="91440" bIns="45720" rtlCol="0" anchor="ctr">
                <a:spAutoFit/>
              </a:bodyPr>
              <a:lstStyle/>
              <a:p>
                <a:pPr algn="l"/>
                <a:r>
                  <a:rPr lang="en-US" sz="1600" b="1" dirty="0">
                    <a:latin typeface="DM Sans" pitchFamily="2" charset="0"/>
                  </a:rPr>
                  <a:t>Apply: </a:t>
                </a:r>
                <a:r>
                  <a:rPr lang="en-US" sz="1600" dirty="0">
                    <a:latin typeface="DM Sans" pitchFamily="2" charset="0"/>
                  </a:rPr>
                  <a:t>Teams of 3+ organizations.</a:t>
                </a:r>
              </a:p>
            </p:txBody>
          </p:sp>
          <p:sp>
            <p:nvSpPr>
              <p:cNvPr id="12" name="TextBox 11">
                <a:extLst>
                  <a:ext uri="{FF2B5EF4-FFF2-40B4-BE49-F238E27FC236}">
                    <a16:creationId xmlns:a16="http://schemas.microsoft.com/office/drawing/2014/main" id="{E3FE5BC1-37CA-4022-993E-9A14C39F68ED}"/>
                  </a:ext>
                </a:extLst>
              </p:cNvPr>
              <p:cNvSpPr txBox="1"/>
              <p:nvPr/>
            </p:nvSpPr>
            <p:spPr>
              <a:xfrm>
                <a:off x="2409145" y="1953506"/>
                <a:ext cx="1536164" cy="584775"/>
              </a:xfrm>
              <a:prstGeom prst="rect">
                <a:avLst/>
              </a:prstGeom>
              <a:solidFill>
                <a:schemeClr val="bg1"/>
              </a:solidFill>
            </p:spPr>
            <p:txBody>
              <a:bodyPr vert="horz" wrap="square" lIns="91440" tIns="45720" rIns="91440" bIns="45720" rtlCol="0" anchor="ctr">
                <a:spAutoFit/>
              </a:bodyPr>
              <a:lstStyle/>
              <a:p>
                <a:pPr algn="l"/>
                <a:r>
                  <a:rPr lang="en-US" sz="1600" b="1" dirty="0">
                    <a:latin typeface="DM Sans" pitchFamily="2" charset="0"/>
                  </a:rPr>
                  <a:t>Top</a:t>
                </a:r>
                <a:r>
                  <a:rPr lang="en-US" sz="1600" dirty="0">
                    <a:latin typeface="DM Sans" pitchFamily="2" charset="0"/>
                  </a:rPr>
                  <a:t> 3 teams selected.</a:t>
                </a:r>
              </a:p>
            </p:txBody>
          </p:sp>
          <p:sp>
            <p:nvSpPr>
              <p:cNvPr id="13" name="TextBox 12">
                <a:extLst>
                  <a:ext uri="{FF2B5EF4-FFF2-40B4-BE49-F238E27FC236}">
                    <a16:creationId xmlns:a16="http://schemas.microsoft.com/office/drawing/2014/main" id="{CF451C2B-5788-49C7-8B84-216E5E42FD40}"/>
                  </a:ext>
                </a:extLst>
              </p:cNvPr>
              <p:cNvSpPr txBox="1"/>
              <p:nvPr/>
            </p:nvSpPr>
            <p:spPr>
              <a:xfrm>
                <a:off x="3933201" y="1953506"/>
                <a:ext cx="2509803" cy="830997"/>
              </a:xfrm>
              <a:prstGeom prst="rect">
                <a:avLst/>
              </a:prstGeom>
              <a:solidFill>
                <a:schemeClr val="bg1"/>
              </a:solidFill>
            </p:spPr>
            <p:txBody>
              <a:bodyPr vert="horz" wrap="square" lIns="91440" tIns="45720" rIns="91440" bIns="45720" rtlCol="0" anchor="ctr">
                <a:spAutoFit/>
              </a:bodyPr>
              <a:lstStyle/>
              <a:p>
                <a:pPr algn="l"/>
                <a:r>
                  <a:rPr lang="en-US" sz="1600" b="1" dirty="0">
                    <a:latin typeface="DM Sans" pitchFamily="2" charset="0"/>
                  </a:rPr>
                  <a:t>Prototype</a:t>
                </a:r>
                <a:r>
                  <a:rPr lang="en-US" sz="1600" dirty="0">
                    <a:latin typeface="DM Sans" pitchFamily="2" charset="0"/>
                  </a:rPr>
                  <a:t>: Funding for prototype development phase.</a:t>
                </a:r>
              </a:p>
            </p:txBody>
          </p:sp>
          <p:sp>
            <p:nvSpPr>
              <p:cNvPr id="9" name="TextBox 8">
                <a:extLst>
                  <a:ext uri="{FF2B5EF4-FFF2-40B4-BE49-F238E27FC236}">
                    <a16:creationId xmlns:a16="http://schemas.microsoft.com/office/drawing/2014/main" id="{DE620775-96B4-41C5-B76C-009132D4AF40}"/>
                  </a:ext>
                </a:extLst>
              </p:cNvPr>
              <p:cNvSpPr txBox="1"/>
              <p:nvPr/>
            </p:nvSpPr>
            <p:spPr>
              <a:xfrm>
                <a:off x="8626847" y="1936390"/>
                <a:ext cx="2967390" cy="830997"/>
              </a:xfrm>
              <a:prstGeom prst="rect">
                <a:avLst/>
              </a:prstGeom>
              <a:solidFill>
                <a:schemeClr val="bg1"/>
              </a:solidFill>
            </p:spPr>
            <p:txBody>
              <a:bodyPr vert="horz" wrap="square" lIns="91440" tIns="45720" rIns="91440" bIns="45720" rtlCol="0" anchor="ctr">
                <a:spAutoFit/>
              </a:bodyPr>
              <a:lstStyle/>
              <a:p>
                <a:pPr algn="l"/>
                <a:r>
                  <a:rPr lang="en-US" sz="1600" b="1" dirty="0">
                    <a:latin typeface="DM Sans" pitchFamily="2" charset="0"/>
                  </a:rPr>
                  <a:t>Demonstration</a:t>
                </a:r>
                <a:r>
                  <a:rPr lang="en-US" sz="1600" dirty="0">
                    <a:latin typeface="DM Sans" pitchFamily="2" charset="0"/>
                  </a:rPr>
                  <a:t>: Final funding awarded to top team for demonstration pilot project.</a:t>
                </a:r>
              </a:p>
            </p:txBody>
          </p:sp>
        </p:grpSp>
        <p:sp>
          <p:nvSpPr>
            <p:cNvPr id="5" name="TextBox 4">
              <a:extLst>
                <a:ext uri="{FF2B5EF4-FFF2-40B4-BE49-F238E27FC236}">
                  <a16:creationId xmlns:a16="http://schemas.microsoft.com/office/drawing/2014/main" id="{9E8CB6AD-BB2C-24D7-3731-3E95D21C4A6D}"/>
                </a:ext>
              </a:extLst>
            </p:cNvPr>
            <p:cNvSpPr txBox="1"/>
            <p:nvPr/>
          </p:nvSpPr>
          <p:spPr>
            <a:xfrm>
              <a:off x="6443004" y="1953506"/>
              <a:ext cx="2272995" cy="584775"/>
            </a:xfrm>
            <a:prstGeom prst="rect">
              <a:avLst/>
            </a:prstGeom>
            <a:solidFill>
              <a:schemeClr val="bg1"/>
            </a:solidFill>
          </p:spPr>
          <p:txBody>
            <a:bodyPr vert="horz" wrap="square" lIns="91440" tIns="45720" rIns="91440" bIns="45720" rtlCol="0" anchor="ctr">
              <a:spAutoFit/>
            </a:bodyPr>
            <a:lstStyle/>
            <a:p>
              <a:pPr algn="l"/>
              <a:r>
                <a:rPr lang="en-US" sz="1600" b="1" dirty="0">
                  <a:latin typeface="DM Sans" pitchFamily="2" charset="0"/>
                </a:rPr>
                <a:t>Pitch: </a:t>
              </a:r>
              <a:r>
                <a:rPr lang="en-US" sz="1600" dirty="0">
                  <a:latin typeface="DM Sans" pitchFamily="2" charset="0"/>
                </a:rPr>
                <a:t>Pitch solution to expert committee.</a:t>
              </a:r>
            </a:p>
          </p:txBody>
        </p:sp>
      </p:grpSp>
    </p:spTree>
    <p:extLst>
      <p:ext uri="{BB962C8B-B14F-4D97-AF65-F5344CB8AC3E}">
        <p14:creationId xmlns:p14="http://schemas.microsoft.com/office/powerpoint/2010/main" val="107613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AD3CC4-D991-7F05-E327-080DC4408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57240"/>
            <a:ext cx="12192000" cy="1000760"/>
          </a:xfrm>
          <a:prstGeom prst="rect">
            <a:avLst/>
          </a:prstGeom>
        </p:spPr>
      </p:pic>
      <p:sp>
        <p:nvSpPr>
          <p:cNvPr id="23" name="Slide Number Placeholder 1">
            <a:extLst>
              <a:ext uri="{FF2B5EF4-FFF2-40B4-BE49-F238E27FC236}">
                <a16:creationId xmlns:a16="http://schemas.microsoft.com/office/drawing/2014/main" id="{D31A4249-529A-A94B-0C1F-6C6BD0FFADC1}"/>
              </a:ext>
            </a:extLst>
          </p:cNvPr>
          <p:cNvSpPr txBox="1">
            <a:spLocks/>
          </p:cNvSpPr>
          <p:nvPr/>
        </p:nvSpPr>
        <p:spPr>
          <a:xfrm>
            <a:off x="9203214" y="64667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07F3F8D-740F-6945-86BC-E463D5A5F08B}" type="slidenum">
              <a:rPr lang="en-US" sz="1200" smtClean="0">
                <a:latin typeface="DM Sans" pitchFamily="2" charset="0"/>
              </a:rPr>
              <a:pPr algn="r"/>
              <a:t>9</a:t>
            </a:fld>
            <a:endParaRPr lang="en-US" sz="1200" dirty="0">
              <a:latin typeface="DM Sans" pitchFamily="2" charset="0"/>
            </a:endParaRPr>
          </a:p>
        </p:txBody>
      </p:sp>
      <p:sp>
        <p:nvSpPr>
          <p:cNvPr id="8" name="Title 1">
            <a:extLst>
              <a:ext uri="{FF2B5EF4-FFF2-40B4-BE49-F238E27FC236}">
                <a16:creationId xmlns:a16="http://schemas.microsoft.com/office/drawing/2014/main" id="{9C0E498B-0B6F-40AC-8E6E-82820EEB2606}"/>
              </a:ext>
            </a:extLst>
          </p:cNvPr>
          <p:cNvSpPr>
            <a:spLocks noGrp="1"/>
          </p:cNvSpPr>
          <p:nvPr>
            <p:ph type="title"/>
          </p:nvPr>
        </p:nvSpPr>
        <p:spPr>
          <a:xfrm>
            <a:off x="0" y="84562"/>
            <a:ext cx="12192000" cy="1000761"/>
          </a:xfrm>
        </p:spPr>
        <p:txBody>
          <a:bodyPr>
            <a:normAutofit/>
          </a:bodyPr>
          <a:lstStyle/>
          <a:p>
            <a:pPr marL="0" marR="0" algn="ctr">
              <a:spcAft>
                <a:spcPts val="0"/>
              </a:spcAft>
              <a:defRPr/>
            </a:pPr>
            <a:r>
              <a:rPr lang="en-US" sz="3600" dirty="0">
                <a:solidFill>
                  <a:srgbClr val="0E5F8F"/>
                </a:solidFill>
              </a:rPr>
              <a:t>National Innovation Challenge Support</a:t>
            </a:r>
          </a:p>
        </p:txBody>
      </p:sp>
      <p:sp>
        <p:nvSpPr>
          <p:cNvPr id="11" name="TextBox 10">
            <a:extLst>
              <a:ext uri="{FF2B5EF4-FFF2-40B4-BE49-F238E27FC236}">
                <a16:creationId xmlns:a16="http://schemas.microsoft.com/office/drawing/2014/main" id="{B374CD5C-C8C2-4C43-BAD2-7DADECE65639}"/>
              </a:ext>
            </a:extLst>
          </p:cNvPr>
          <p:cNvSpPr txBox="1"/>
          <p:nvPr/>
        </p:nvSpPr>
        <p:spPr>
          <a:xfrm>
            <a:off x="0" y="6456988"/>
            <a:ext cx="938077" cy="307777"/>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5F8F"/>
                </a:solidFill>
                <a:effectLst/>
                <a:uLnTx/>
                <a:uFillTx/>
                <a:latin typeface="DM Sans" pitchFamily="2" charset="0"/>
                <a:ea typeface="+mn-ea"/>
                <a:cs typeface="+mn-cs"/>
              </a:rPr>
              <a:t>COIL.eco</a:t>
            </a:r>
          </a:p>
        </p:txBody>
      </p:sp>
      <p:sp>
        <p:nvSpPr>
          <p:cNvPr id="13" name="TextBox 12">
            <a:extLst>
              <a:ext uri="{FF2B5EF4-FFF2-40B4-BE49-F238E27FC236}">
                <a16:creationId xmlns:a16="http://schemas.microsoft.com/office/drawing/2014/main" id="{2262A67D-E62D-44D1-9C5C-0DBB2FBD646D}"/>
              </a:ext>
            </a:extLst>
          </p:cNvPr>
          <p:cNvSpPr txBox="1"/>
          <p:nvPr/>
        </p:nvSpPr>
        <p:spPr>
          <a:xfrm>
            <a:off x="843389" y="1495998"/>
            <a:ext cx="2823209" cy="369332"/>
          </a:xfrm>
          <a:prstGeom prst="rect">
            <a:avLst/>
          </a:prstGeom>
        </p:spPr>
        <p:txBody>
          <a:bodyPr vert="horz" wrap="none" lIns="91440" tIns="45720" rIns="91440" bIns="45720" rtlCol="0" anchor="ctr">
            <a:spAutoFit/>
          </a:bodyPr>
          <a:lstStyle/>
          <a:p>
            <a:r>
              <a:rPr lang="en-US" dirty="0">
                <a:solidFill>
                  <a:srgbClr val="0E5F8F"/>
                </a:solidFill>
                <a:latin typeface="DM Sans" pitchFamily="2" charset="0"/>
                <a:ea typeface="+mj-ea"/>
                <a:cs typeface="+mj-cs"/>
              </a:rPr>
              <a:t>Primary program funding</a:t>
            </a:r>
          </a:p>
        </p:txBody>
      </p:sp>
      <p:sp>
        <p:nvSpPr>
          <p:cNvPr id="14" name="TextBox 13">
            <a:extLst>
              <a:ext uri="{FF2B5EF4-FFF2-40B4-BE49-F238E27FC236}">
                <a16:creationId xmlns:a16="http://schemas.microsoft.com/office/drawing/2014/main" id="{21E264C7-470A-4F7F-B01F-AF05582E3570}"/>
              </a:ext>
            </a:extLst>
          </p:cNvPr>
          <p:cNvSpPr txBox="1"/>
          <p:nvPr/>
        </p:nvSpPr>
        <p:spPr>
          <a:xfrm>
            <a:off x="843389" y="3699365"/>
            <a:ext cx="1949573" cy="369332"/>
          </a:xfrm>
          <a:prstGeom prst="rect">
            <a:avLst/>
          </a:prstGeom>
        </p:spPr>
        <p:txBody>
          <a:bodyPr vert="horz" wrap="none" lIns="91440" tIns="45720" rIns="91440" bIns="45720" rtlCol="0" anchor="ctr">
            <a:spAutoFit/>
          </a:bodyPr>
          <a:lstStyle/>
          <a:p>
            <a:r>
              <a:rPr lang="en-US" dirty="0">
                <a:solidFill>
                  <a:srgbClr val="0E5F8F"/>
                </a:solidFill>
                <a:latin typeface="DM Sans" pitchFamily="2" charset="0"/>
                <a:ea typeface="+mj-ea"/>
                <a:cs typeface="+mj-cs"/>
              </a:rPr>
              <a:t>Regional funding</a:t>
            </a:r>
          </a:p>
        </p:txBody>
      </p:sp>
      <p:pic>
        <p:nvPicPr>
          <p:cNvPr id="15" name="Picture 14" descr="Logo&#10;&#10;Description automatically generated">
            <a:extLst>
              <a:ext uri="{FF2B5EF4-FFF2-40B4-BE49-F238E27FC236}">
                <a16:creationId xmlns:a16="http://schemas.microsoft.com/office/drawing/2014/main" id="{5ABE18D9-8FF8-4662-B643-7A0DCE8909D9}"/>
              </a:ext>
            </a:extLst>
          </p:cNvPr>
          <p:cNvPicPr>
            <a:picLocks noChangeAspect="1"/>
          </p:cNvPicPr>
          <p:nvPr/>
        </p:nvPicPr>
        <p:blipFill>
          <a:blip r:embed="rId4"/>
          <a:stretch>
            <a:fillRect/>
          </a:stretch>
        </p:blipFill>
        <p:spPr>
          <a:xfrm>
            <a:off x="1293372" y="2069500"/>
            <a:ext cx="4418577" cy="73152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F5BA7664-402C-4B33-A31D-ED17011FB737}"/>
              </a:ext>
            </a:extLst>
          </p:cNvPr>
          <p:cNvPicPr>
            <a:picLocks noChangeAspect="1"/>
          </p:cNvPicPr>
          <p:nvPr/>
        </p:nvPicPr>
        <p:blipFill>
          <a:blip r:embed="rId5"/>
          <a:stretch>
            <a:fillRect/>
          </a:stretch>
        </p:blipFill>
        <p:spPr>
          <a:xfrm>
            <a:off x="1732202" y="4272867"/>
            <a:ext cx="2057400" cy="1143000"/>
          </a:xfrm>
          <a:prstGeom prst="rect">
            <a:avLst/>
          </a:prstGeom>
        </p:spPr>
      </p:pic>
      <p:sp>
        <p:nvSpPr>
          <p:cNvPr id="17" name="TextBox 16">
            <a:extLst>
              <a:ext uri="{FF2B5EF4-FFF2-40B4-BE49-F238E27FC236}">
                <a16:creationId xmlns:a16="http://schemas.microsoft.com/office/drawing/2014/main" id="{07B9C18A-AA55-4D19-9A50-5ECCCE84F024}"/>
              </a:ext>
            </a:extLst>
          </p:cNvPr>
          <p:cNvSpPr txBox="1"/>
          <p:nvPr/>
        </p:nvSpPr>
        <p:spPr>
          <a:xfrm>
            <a:off x="6721267" y="1495998"/>
            <a:ext cx="3033203" cy="369332"/>
          </a:xfrm>
          <a:prstGeom prst="rect">
            <a:avLst/>
          </a:prstGeom>
        </p:spPr>
        <p:txBody>
          <a:bodyPr vert="horz" wrap="none" lIns="91440" tIns="45720" rIns="91440" bIns="45720" rtlCol="0" anchor="ctr">
            <a:spAutoFit/>
          </a:bodyPr>
          <a:lstStyle/>
          <a:p>
            <a:r>
              <a:rPr lang="en-US" dirty="0">
                <a:solidFill>
                  <a:srgbClr val="0E5F8F"/>
                </a:solidFill>
                <a:latin typeface="DM Sans" pitchFamily="2" charset="0"/>
                <a:ea typeface="+mj-ea"/>
                <a:cs typeface="+mj-cs"/>
              </a:rPr>
              <a:t>Additional funding support</a:t>
            </a:r>
          </a:p>
        </p:txBody>
      </p:sp>
      <p:sp>
        <p:nvSpPr>
          <p:cNvPr id="18" name="TextBox 17">
            <a:extLst>
              <a:ext uri="{FF2B5EF4-FFF2-40B4-BE49-F238E27FC236}">
                <a16:creationId xmlns:a16="http://schemas.microsoft.com/office/drawing/2014/main" id="{C0293711-9910-4595-BF8C-B1FAAD2824F1}"/>
              </a:ext>
            </a:extLst>
          </p:cNvPr>
          <p:cNvSpPr txBox="1"/>
          <p:nvPr/>
        </p:nvSpPr>
        <p:spPr>
          <a:xfrm>
            <a:off x="6721267" y="3693451"/>
            <a:ext cx="1840568" cy="369332"/>
          </a:xfrm>
          <a:prstGeom prst="rect">
            <a:avLst/>
          </a:prstGeom>
        </p:spPr>
        <p:txBody>
          <a:bodyPr vert="horz" wrap="none" lIns="91440" tIns="45720" rIns="91440" bIns="45720" rtlCol="0" anchor="ctr">
            <a:spAutoFit/>
          </a:bodyPr>
          <a:lstStyle/>
          <a:p>
            <a:r>
              <a:rPr lang="en-US" dirty="0">
                <a:solidFill>
                  <a:srgbClr val="0E5F8F"/>
                </a:solidFill>
                <a:latin typeface="DM Sans" pitchFamily="2" charset="0"/>
                <a:ea typeface="+mj-ea"/>
                <a:cs typeface="+mj-cs"/>
              </a:rPr>
              <a:t>In-kind support</a:t>
            </a:r>
          </a:p>
        </p:txBody>
      </p:sp>
      <p:pic>
        <p:nvPicPr>
          <p:cNvPr id="4" name="Picture 3" descr="A picture containing shape&#10;&#10;Description automatically generated">
            <a:extLst>
              <a:ext uri="{FF2B5EF4-FFF2-40B4-BE49-F238E27FC236}">
                <a16:creationId xmlns:a16="http://schemas.microsoft.com/office/drawing/2014/main" id="{9D1D366A-4CB4-B102-2A15-07D13518F0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5462" y="4158567"/>
            <a:ext cx="4084169" cy="1371600"/>
          </a:xfrm>
          <a:prstGeom prst="rect">
            <a:avLst/>
          </a:prstGeom>
        </p:spPr>
      </p:pic>
      <p:pic>
        <p:nvPicPr>
          <p:cNvPr id="5" name="Graphic 4">
            <a:extLst>
              <a:ext uri="{FF2B5EF4-FFF2-40B4-BE49-F238E27FC236}">
                <a16:creationId xmlns:a16="http://schemas.microsoft.com/office/drawing/2014/main" id="{55E3730A-44BB-01B7-39DA-3CC6ECBF6B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1731" y="1978060"/>
            <a:ext cx="1611630" cy="822960"/>
          </a:xfrm>
          <a:prstGeom prst="rect">
            <a:avLst/>
          </a:prstGeom>
        </p:spPr>
      </p:pic>
    </p:spTree>
    <p:extLst>
      <p:ext uri="{BB962C8B-B14F-4D97-AF65-F5344CB8AC3E}">
        <p14:creationId xmlns:p14="http://schemas.microsoft.com/office/powerpoint/2010/main" val="3531119904"/>
      </p:ext>
    </p:extLst>
  </p:cSld>
  <p:clrMapOvr>
    <a:masterClrMapping/>
  </p:clrMapOvr>
</p:sld>
</file>

<file path=ppt/theme/theme1.xml><?xml version="1.0" encoding="utf-8"?>
<a:theme xmlns:a="http://schemas.openxmlformats.org/drawingml/2006/main" name="2_Office Theme">
  <a:themeElements>
    <a:clrScheme name="Custom 2">
      <a:dk1>
        <a:srgbClr val="000000"/>
      </a:dk1>
      <a:lt1>
        <a:srgbClr val="FFFFFF"/>
      </a:lt1>
      <a:dk2>
        <a:srgbClr val="424242"/>
      </a:dk2>
      <a:lt2>
        <a:srgbClr val="E1E1E1"/>
      </a:lt2>
      <a:accent1>
        <a:srgbClr val="12175E"/>
      </a:accent1>
      <a:accent2>
        <a:srgbClr val="FA590D"/>
      </a:accent2>
      <a:accent3>
        <a:srgbClr val="007E34"/>
      </a:accent3>
      <a:accent4>
        <a:srgbClr val="FFD100"/>
      </a:accent4>
      <a:accent5>
        <a:srgbClr val="00CCFF"/>
      </a:accent5>
      <a:accent6>
        <a:srgbClr val="6CB12A"/>
      </a:accent6>
      <a:hlink>
        <a:srgbClr val="3F70B2"/>
      </a:hlink>
      <a:folHlink>
        <a:srgbClr val="811F6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l">
          <a:defRPr dirty="0" smtClean="0"/>
        </a:defPPr>
      </a:lstStyle>
    </a:txDef>
  </a:objectDefaults>
  <a:extraClrSchemeLst/>
  <a:extLst>
    <a:ext uri="{05A4C25C-085E-4340-85A3-A5531E510DB2}">
      <thm15:themeFamily xmlns:thm15="http://schemas.microsoft.com/office/thememl/2012/main" name="OurFoodFuture_Presentation_Template_06152020" id="{5E8E644E-0313-A945-BB9C-E73BDC3A677E}" vid="{EF12EE15-6F94-A94F-95B5-2B8919642D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F80A90019A524E91627571C44A827B" ma:contentTypeVersion="7" ma:contentTypeDescription="Create a new document." ma:contentTypeScope="" ma:versionID="26c7dbe3f3cf910901d20652cd37b551">
  <xsd:schema xmlns:xsd="http://www.w3.org/2001/XMLSchema" xmlns:xs="http://www.w3.org/2001/XMLSchema" xmlns:p="http://schemas.microsoft.com/office/2006/metadata/properties" xmlns:ns3="97a7231c-ea55-42db-9f86-3131b318ac91" xmlns:ns4="008ac1e0-c76c-4261-8b3e-ec31e293aed4" targetNamespace="http://schemas.microsoft.com/office/2006/metadata/properties" ma:root="true" ma:fieldsID="a48f849100fe55640c3e1d8798c7b0b5" ns3:_="" ns4:_="">
    <xsd:import namespace="97a7231c-ea55-42db-9f86-3131b318ac91"/>
    <xsd:import namespace="008ac1e0-c76c-4261-8b3e-ec31e293aed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7231c-ea55-42db-9f86-3131b318ac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8ac1e0-c76c-4261-8b3e-ec31e293aed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C6DA28-97F4-4811-8734-2542B77AC3F0}">
  <ds:schemaRefs>
    <ds:schemaRef ds:uri="http://schemas.microsoft.com/sharepoint/v3/contenttype/forms"/>
  </ds:schemaRefs>
</ds:datastoreItem>
</file>

<file path=customXml/itemProps2.xml><?xml version="1.0" encoding="utf-8"?>
<ds:datastoreItem xmlns:ds="http://schemas.openxmlformats.org/officeDocument/2006/customXml" ds:itemID="{46A04DAB-B325-41AC-AE3A-08B7D69E732D}">
  <ds:schemaRefs>
    <ds:schemaRef ds:uri="http://schemas.microsoft.com/office/infopath/2007/PartnerControls"/>
    <ds:schemaRef ds:uri="http://purl.org/dc/elements/1.1/"/>
    <ds:schemaRef ds:uri="http://schemas.microsoft.com/office/2006/metadata/properties"/>
    <ds:schemaRef ds:uri="008ac1e0-c76c-4261-8b3e-ec31e293aed4"/>
    <ds:schemaRef ds:uri="http://purl.org/dc/terms/"/>
    <ds:schemaRef ds:uri="http://schemas.openxmlformats.org/package/2006/metadata/core-properties"/>
    <ds:schemaRef ds:uri="http://schemas.microsoft.com/office/2006/documentManagement/types"/>
    <ds:schemaRef ds:uri="97a7231c-ea55-42db-9f86-3131b318ac91"/>
    <ds:schemaRef ds:uri="http://www.w3.org/XML/1998/namespace"/>
    <ds:schemaRef ds:uri="http://purl.org/dc/dcmitype/"/>
  </ds:schemaRefs>
</ds:datastoreItem>
</file>

<file path=customXml/itemProps3.xml><?xml version="1.0" encoding="utf-8"?>
<ds:datastoreItem xmlns:ds="http://schemas.openxmlformats.org/officeDocument/2006/customXml" ds:itemID="{A4F7BB68-B53A-4653-A14A-04F07E0B3D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a7231c-ea55-42db-9f86-3131b318ac91"/>
    <ds:schemaRef ds:uri="008ac1e0-c76c-4261-8b3e-ec31e293a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13309</TotalTime>
  <Words>1031</Words>
  <Application>Microsoft Office PowerPoint</Application>
  <PresentationFormat>Widescreen</PresentationFormat>
  <Paragraphs>125</Paragraphs>
  <Slides>10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Darker Grotesque SemiBold</vt:lpstr>
      <vt:lpstr>DM Sans</vt:lpstr>
      <vt:lpstr>Verdana</vt:lpstr>
      <vt:lpstr>Wingdings</vt:lpstr>
      <vt:lpstr>2_Office Theme</vt:lpstr>
      <vt:lpstr>PowerPoint Presentation</vt:lpstr>
      <vt:lpstr>Do You Have a New Circular Idea or Innovation?</vt:lpstr>
      <vt:lpstr>Importance of the Circular Economy</vt:lpstr>
      <vt:lpstr>National Construction and Demolition Circular Innovation Challenge</vt:lpstr>
      <vt:lpstr>Our Challenge Scope of CRD Circularity </vt:lpstr>
      <vt:lpstr>Seeking Climate-Smart Circular Ideas</vt:lpstr>
      <vt:lpstr>Key Program Dates in 2023</vt:lpstr>
      <vt:lpstr>National Circular Innovation Challenge Process</vt:lpstr>
      <vt:lpstr>National Innovation Challenge Support</vt:lpstr>
      <vt:lpstr>PowerPoint Presentation</vt:lpstr>
    </vt:vector>
  </TitlesOfParts>
  <Company>City of Guelph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#OurFoodFuture</dc:title>
  <dc:creator>Alison Springate</dc:creator>
  <cp:lastModifiedBy>Andrew Telfer</cp:lastModifiedBy>
  <cp:revision>551</cp:revision>
  <dcterms:created xsi:type="dcterms:W3CDTF">2020-10-29T13:05:24Z</dcterms:created>
  <dcterms:modified xsi:type="dcterms:W3CDTF">2023-02-28T14:41:29Z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0x0101007CF80A90019A524E91627571C44A827B</vt:lpwstr>
  </property>
</Properties>
</file>